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7" r:id="rId3"/>
    <p:sldId id="273" r:id="rId4"/>
    <p:sldId id="272" r:id="rId5"/>
    <p:sldId id="274" r:id="rId6"/>
    <p:sldId id="275" r:id="rId7"/>
    <p:sldId id="276" r:id="rId8"/>
    <p:sldId id="280" r:id="rId9"/>
    <p:sldId id="279" r:id="rId10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68"/>
    <p:restoredTop sz="90952"/>
  </p:normalViewPr>
  <p:slideViewPr>
    <p:cSldViewPr>
      <p:cViewPr varScale="1">
        <p:scale>
          <a:sx n="78" d="100"/>
          <a:sy n="78" d="100"/>
        </p:scale>
        <p:origin x="192" y="9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B773481-D5AB-7C29-148C-6E439A8CA96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6A5A78-22C7-2976-7296-4DF0F3E7D19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42864223-68FE-8A43-A41D-195D4FEC877B}" type="datetimeFigureOut">
              <a:rPr lang="en-US"/>
              <a:pPr>
                <a:defRPr/>
              </a:pPr>
              <a:t>12/12/22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053183E-D952-A16A-787B-1B7860C94D5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88E899F-26A4-9B73-80D3-C7D6ED025C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63CF06-699A-CF0F-E2ED-C90C4D83805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1E95F1-4DB0-CDF2-9634-DC3D8645E9A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18F790C-C21D-A74E-98F6-9D0F514A530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8F790C-C21D-A74E-98F6-9D0F514A530F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4010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5329878-26C7-AB56-8F4C-FCF2AABE41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DC333E0-B3E6-4A60-EA1C-3942B94C91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Video Infrastructure</a:t>
            </a:r>
          </a:p>
          <a:p>
            <a:pPr>
              <a:defRPr/>
            </a:pPr>
            <a:r>
              <a:rPr lang="en-US"/>
              <a:t>Facebook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446276D-E12A-EE8F-1610-C2817C0E1A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A2EA78-3176-404D-AAB3-4F7FE01F64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5124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B18CAE-E052-53FE-9D63-A10B1BBB1D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86DDF82-D9B7-9C7C-C7CE-55F0510B11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Video Infrastructure</a:t>
            </a:r>
          </a:p>
          <a:p>
            <a:pPr>
              <a:defRPr/>
            </a:pPr>
            <a:r>
              <a:rPr lang="en-US"/>
              <a:t>Facebook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6C557DB-6531-B63B-55F8-D9DF3E00D8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F6649F-37EA-B44C-9A64-8A592200EF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6604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21316C9-D202-C850-DE38-A914F91E93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58E76F4-C96B-BE99-27F4-11751B1F01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Video Infrastructure</a:t>
            </a:r>
          </a:p>
          <a:p>
            <a:pPr>
              <a:defRPr/>
            </a:pPr>
            <a:r>
              <a:rPr lang="en-US"/>
              <a:t>Facebook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8AF7F11-33F7-55F0-EC77-A71080EE1C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9C04F1-3174-FB4D-8EB8-D165529A29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2239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2ACC51-ED85-7EBE-9500-4D48A0C3F4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E552D98-0E8D-546C-6427-9834AD5E5C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Video Infrastructure</a:t>
            </a:r>
          </a:p>
          <a:p>
            <a:pPr>
              <a:defRPr/>
            </a:pPr>
            <a:r>
              <a:rPr lang="en-US"/>
              <a:t>Facebook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E49F5D-566F-774C-2707-28E98AA721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04DE4E-79BA-434D-AF89-5D3EB9E967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3623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3CB58C-6DD4-7A3C-8584-58D69F6BA5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1C26820-7310-525D-706F-21D5EAFD08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Video Infrastructure</a:t>
            </a:r>
          </a:p>
          <a:p>
            <a:pPr>
              <a:defRPr/>
            </a:pPr>
            <a:r>
              <a:rPr lang="en-US"/>
              <a:t>Facebook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C284CB1-DBA9-173A-7A05-68F65DDCB2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6D7548-4013-584B-89D9-2A53B89B76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0303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54B03E0-6483-6D99-F601-AD6A399173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2EBF7AF-8C74-E97B-A879-3B14A6F02D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Video Infrastructure</a:t>
            </a:r>
          </a:p>
          <a:p>
            <a:pPr>
              <a:defRPr/>
            </a:pPr>
            <a:r>
              <a:rPr lang="en-US"/>
              <a:t>Facebook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CFD30C-E267-383E-FD01-FD19F84E12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89C0FC-2ABF-1747-A466-21AB2A44EA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9377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AA10969-A094-7726-E37B-630821FAFE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5ABA3A5-61AB-D682-CDA8-D6F2E7FDFD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Video Infrastructure</a:t>
            </a:r>
          </a:p>
          <a:p>
            <a:pPr>
              <a:defRPr/>
            </a:pPr>
            <a:r>
              <a:rPr lang="en-US"/>
              <a:t>Facebook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A688C93-40CD-2906-829D-D42C34768C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53BB87-1E6F-C643-A698-E2EFFB8918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7134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D13A06E-3583-9362-625E-62812CDAC7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38CC96B-214F-422A-6330-1EEB011834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Video Infrastructure</a:t>
            </a:r>
          </a:p>
          <a:p>
            <a:pPr>
              <a:defRPr/>
            </a:pPr>
            <a:r>
              <a:rPr lang="en-US"/>
              <a:t>Facebook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59E6D8C-942E-422A-2BD3-8BF9F85D0D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7C686A-6D16-6C4D-84B3-2D5197ED61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1520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E9769E6-C575-77B2-F362-F6A76CB0E4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BAFDAC4-22B5-F7AD-67EE-9C57C30195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Video Infrastructure</a:t>
            </a:r>
          </a:p>
          <a:p>
            <a:pPr>
              <a:defRPr/>
            </a:pPr>
            <a:r>
              <a:rPr lang="en-US"/>
              <a:t>Facebook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BF76E94-66ED-68E3-B2A3-975D08C53E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6E3E91-250A-0849-BFA3-749A85F47C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2109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6B1C688-C319-B4E5-1627-7B0D738B0A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7B4733-1F68-1F8A-32BD-3945193DA6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Video Infrastructure</a:t>
            </a:r>
          </a:p>
          <a:p>
            <a:pPr>
              <a:defRPr/>
            </a:pPr>
            <a:r>
              <a:rPr lang="en-US"/>
              <a:t>Facebook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C4D23A-EEA4-4392-CB1D-03367F7093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C73EA9-A363-6846-B8BF-8617EA4CEB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3181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D720807-CE0A-B700-BFCD-4F2BE08DDE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1445B07-F722-DD79-5D2D-270A7D5460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Video Infrastructure</a:t>
            </a:r>
          </a:p>
          <a:p>
            <a:pPr>
              <a:defRPr/>
            </a:pPr>
            <a:r>
              <a:rPr lang="en-US"/>
              <a:t>Facebook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A4B986A-B7F1-3707-58D0-5C28EE7899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20734A-D32C-EB45-9911-2295379E9E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5892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F5193C5-1499-799B-91D7-56ECB124AF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7C2BD04-5859-EE65-25BF-4229F0EADF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6945AAA-7ABE-D64E-8F5E-2F8C128505F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7368B5F-60D9-7843-8AF9-4ED568D44E5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r>
              <a:rPr lang="en-US"/>
              <a:t>Video Infrastructure</a:t>
            </a:r>
          </a:p>
          <a:p>
            <a:pPr>
              <a:defRPr/>
            </a:pPr>
            <a:r>
              <a:rPr lang="en-US"/>
              <a:t>Facebook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E472F84-742F-9B41-A2D2-540B5ADE1D6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306C9217-327A-864E-BAD8-E9BE96E299F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facebookresearch/motion-search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>
            <a:extLst>
              <a:ext uri="{FF2B5EF4-FFF2-40B4-BE49-F238E27FC236}">
                <a16:creationId xmlns:a16="http://schemas.microsoft.com/office/drawing/2014/main" id="{9E990E0E-F331-A53C-BE2F-ED1ADF05342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12954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dirty="0"/>
              <a:t>Motion search: a video encoding complexity proxy</a:t>
            </a:r>
          </a:p>
        </p:txBody>
      </p:sp>
      <p:sp>
        <p:nvSpPr>
          <p:cNvPr id="13314" name="Rectangle 3">
            <a:extLst>
              <a:ext uri="{FF2B5EF4-FFF2-40B4-BE49-F238E27FC236}">
                <a16:creationId xmlns:a16="http://schemas.microsoft.com/office/drawing/2014/main" id="{71E91973-AF3C-7399-5F1C-7BB6CFFE1EF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552700" y="3429000"/>
            <a:ext cx="7086600" cy="2438400"/>
          </a:xfrm>
        </p:spPr>
        <p:txBody>
          <a:bodyPr/>
          <a:lstStyle/>
          <a:p>
            <a:pPr eaLnBrk="1" hangingPunct="1"/>
            <a:r>
              <a:rPr lang="en-US" altLang="en-US" dirty="0"/>
              <a:t>Ioannis Katsavounidis, Cosmin </a:t>
            </a:r>
            <a:r>
              <a:rPr lang="en-US" altLang="en-US" dirty="0" err="1"/>
              <a:t>Stejerean</a:t>
            </a:r>
            <a:endParaRPr lang="en-US" altLang="en-US" dirty="0"/>
          </a:p>
          <a:p>
            <a:pPr eaLnBrk="1" hangingPunct="1"/>
            <a:r>
              <a:rPr lang="en-US" altLang="en-US" dirty="0"/>
              <a:t>Meta</a:t>
            </a:r>
          </a:p>
          <a:p>
            <a:pPr eaLnBrk="1" hangingPunct="1"/>
            <a:endParaRPr lang="el-GR" altLang="en-US" dirty="0"/>
          </a:p>
          <a:p>
            <a:pPr eaLnBrk="1" hangingPunct="1"/>
            <a:r>
              <a:rPr lang="en-US" altLang="en-US" dirty="0"/>
              <a:t>VQEG meeting: Dec. 2022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>
            <a:extLst>
              <a:ext uri="{FF2B5EF4-FFF2-40B4-BE49-F238E27FC236}">
                <a16:creationId xmlns:a16="http://schemas.microsoft.com/office/drawing/2014/main" id="{9FF0F85F-7340-90BA-1C9F-22C80F3038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>
                <a:ea typeface="Gulim" panose="020B0600000101010101" pitchFamily="34" charset="-127"/>
              </a:rPr>
              <a:t>MPEG Video encoding process</a:t>
            </a:r>
          </a:p>
        </p:txBody>
      </p:sp>
      <p:sp>
        <p:nvSpPr>
          <p:cNvPr id="24578" name="Rectangle 4">
            <a:extLst>
              <a:ext uri="{FF2B5EF4-FFF2-40B4-BE49-F238E27FC236}">
                <a16:creationId xmlns:a16="http://schemas.microsoft.com/office/drawing/2014/main" id="{9F9A87AC-C073-C777-BFE1-89662E7299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438400"/>
            <a:ext cx="685800" cy="6096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DCT</a:t>
            </a:r>
          </a:p>
        </p:txBody>
      </p:sp>
      <p:sp>
        <p:nvSpPr>
          <p:cNvPr id="24579" name="Rectangle 5">
            <a:extLst>
              <a:ext uri="{FF2B5EF4-FFF2-40B4-BE49-F238E27FC236}">
                <a16:creationId xmlns:a16="http://schemas.microsoft.com/office/drawing/2014/main" id="{B2E21D37-547F-8784-C473-1657CB383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2438400"/>
            <a:ext cx="609600" cy="60960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Quant</a:t>
            </a:r>
          </a:p>
        </p:txBody>
      </p:sp>
      <p:sp>
        <p:nvSpPr>
          <p:cNvPr id="24580" name="Rectangle 6">
            <a:extLst>
              <a:ext uri="{FF2B5EF4-FFF2-40B4-BE49-F238E27FC236}">
                <a16:creationId xmlns:a16="http://schemas.microsoft.com/office/drawing/2014/main" id="{A8CB5B7B-299A-EA7C-6C37-1A5D0A82AB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2438400"/>
            <a:ext cx="609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ZigZag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Scan</a:t>
            </a:r>
          </a:p>
        </p:txBody>
      </p:sp>
      <p:sp>
        <p:nvSpPr>
          <p:cNvPr id="24581" name="Rectangle 7">
            <a:extLst>
              <a:ext uri="{FF2B5EF4-FFF2-40B4-BE49-F238E27FC236}">
                <a16:creationId xmlns:a16="http://schemas.microsoft.com/office/drawing/2014/main" id="{1997B8E2-84FD-3A2B-B06F-5F77C8D130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2438400"/>
            <a:ext cx="6096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/>
              <a:t>VLC</a:t>
            </a:r>
          </a:p>
        </p:txBody>
      </p:sp>
      <p:sp>
        <p:nvSpPr>
          <p:cNvPr id="24582" name="Line 8">
            <a:extLst>
              <a:ext uri="{FF2B5EF4-FFF2-40B4-BE49-F238E27FC236}">
                <a16:creationId xmlns:a16="http://schemas.microsoft.com/office/drawing/2014/main" id="{A96184C3-9FE0-12D4-048E-C946CD3145E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2743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3" name="Line 9">
            <a:extLst>
              <a:ext uri="{FF2B5EF4-FFF2-40B4-BE49-F238E27FC236}">
                <a16:creationId xmlns:a16="http://schemas.microsoft.com/office/drawing/2014/main" id="{D8CBE288-7955-4AD2-2053-2AD2F82777F2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2743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4" name="Line 10">
            <a:extLst>
              <a:ext uri="{FF2B5EF4-FFF2-40B4-BE49-F238E27FC236}">
                <a16:creationId xmlns:a16="http://schemas.microsoft.com/office/drawing/2014/main" id="{841353A0-8FBF-DC2F-D365-D38DCBBB76A6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2743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5" name="Line 11">
            <a:extLst>
              <a:ext uri="{FF2B5EF4-FFF2-40B4-BE49-F238E27FC236}">
                <a16:creationId xmlns:a16="http://schemas.microsoft.com/office/drawing/2014/main" id="{E7966E67-53F8-1521-8ED2-F5675D265CD6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7600" y="2743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6" name="Rectangle 12">
            <a:extLst>
              <a:ext uri="{FF2B5EF4-FFF2-40B4-BE49-F238E27FC236}">
                <a16:creationId xmlns:a16="http://schemas.microsoft.com/office/drawing/2014/main" id="{0DBAC5C0-C96A-7D8F-4431-69D8CE3627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438400"/>
            <a:ext cx="3810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4587" name="Line 13">
            <a:extLst>
              <a:ext uri="{FF2B5EF4-FFF2-40B4-BE49-F238E27FC236}">
                <a16:creationId xmlns:a16="http://schemas.microsoft.com/office/drawing/2014/main" id="{8192785E-7E4E-721B-AB6D-53ED37EBFDF0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2590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8" name="Line 14">
            <a:extLst>
              <a:ext uri="{FF2B5EF4-FFF2-40B4-BE49-F238E27FC236}">
                <a16:creationId xmlns:a16="http://schemas.microsoft.com/office/drawing/2014/main" id="{BB72F256-8B06-E648-DE14-85CDEFDF5AD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2895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9" name="Oval 15">
            <a:extLst>
              <a:ext uri="{FF2B5EF4-FFF2-40B4-BE49-F238E27FC236}">
                <a16:creationId xmlns:a16="http://schemas.microsoft.com/office/drawing/2014/main" id="{E4D371DA-40A8-2208-37FC-D4D38CC58D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2766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/>
              <a:t>-</a:t>
            </a:r>
          </a:p>
        </p:txBody>
      </p:sp>
      <p:sp>
        <p:nvSpPr>
          <p:cNvPr id="24590" name="Line 16">
            <a:extLst>
              <a:ext uri="{FF2B5EF4-FFF2-40B4-BE49-F238E27FC236}">
                <a16:creationId xmlns:a16="http://schemas.microsoft.com/office/drawing/2014/main" id="{428F523F-434B-9B89-661D-E98780E4AEA2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25908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1" name="Line 17">
            <a:extLst>
              <a:ext uri="{FF2B5EF4-FFF2-40B4-BE49-F238E27FC236}">
                <a16:creationId xmlns:a16="http://schemas.microsoft.com/office/drawing/2014/main" id="{66C7A1DC-D370-B24D-8203-FF12D43FDC66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3429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Line 18">
            <a:extLst>
              <a:ext uri="{FF2B5EF4-FFF2-40B4-BE49-F238E27FC236}">
                <a16:creationId xmlns:a16="http://schemas.microsoft.com/office/drawing/2014/main" id="{B72B7182-CC0E-9054-2681-6CDB4B4A909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3581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3" name="Line 19">
            <a:extLst>
              <a:ext uri="{FF2B5EF4-FFF2-40B4-BE49-F238E27FC236}">
                <a16:creationId xmlns:a16="http://schemas.microsoft.com/office/drawing/2014/main" id="{E9FE8CA1-B840-F634-5EC1-F5994326A989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25908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4" name="Line 20">
            <a:extLst>
              <a:ext uri="{FF2B5EF4-FFF2-40B4-BE49-F238E27FC236}">
                <a16:creationId xmlns:a16="http://schemas.microsoft.com/office/drawing/2014/main" id="{C42EC942-A027-23C1-3633-864285EB14E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2743200"/>
            <a:ext cx="228600" cy="228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5" name="Rectangle 21">
            <a:extLst>
              <a:ext uri="{FF2B5EF4-FFF2-40B4-BE49-F238E27FC236}">
                <a16:creationId xmlns:a16="http://schemas.microsoft.com/office/drawing/2014/main" id="{F1B70534-4668-4D0A-09C0-4EB652E7C2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886200"/>
            <a:ext cx="9906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/>
              <a:t>Frame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/>
              <a:t>Memory</a:t>
            </a:r>
          </a:p>
        </p:txBody>
      </p:sp>
      <p:sp>
        <p:nvSpPr>
          <p:cNvPr id="24596" name="Rectangle 22">
            <a:extLst>
              <a:ext uri="{FF2B5EF4-FFF2-40B4-BE49-F238E27FC236}">
                <a16:creationId xmlns:a16="http://schemas.microsoft.com/office/drawing/2014/main" id="{A7411C8F-8C68-AD69-00E4-91D67903BA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733800"/>
            <a:ext cx="9906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/>
              <a:t>Frame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/>
              <a:t>Memory</a:t>
            </a:r>
          </a:p>
        </p:txBody>
      </p:sp>
      <p:sp>
        <p:nvSpPr>
          <p:cNvPr id="24597" name="Rectangle 23">
            <a:extLst>
              <a:ext uri="{FF2B5EF4-FFF2-40B4-BE49-F238E27FC236}">
                <a16:creationId xmlns:a16="http://schemas.microsoft.com/office/drawing/2014/main" id="{756D6966-5D13-DA7C-4F2B-BB2840DC31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3352800"/>
            <a:ext cx="609600" cy="60960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Inverse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Quant</a:t>
            </a:r>
          </a:p>
        </p:txBody>
      </p:sp>
      <p:sp>
        <p:nvSpPr>
          <p:cNvPr id="24598" name="Rectangle 24">
            <a:extLst>
              <a:ext uri="{FF2B5EF4-FFF2-40B4-BE49-F238E27FC236}">
                <a16:creationId xmlns:a16="http://schemas.microsoft.com/office/drawing/2014/main" id="{D8F7CF4D-505D-975D-57BB-A8EF9EEBF3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4191000"/>
            <a:ext cx="609600" cy="6096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Inverse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DCT</a:t>
            </a:r>
          </a:p>
        </p:txBody>
      </p:sp>
      <p:sp>
        <p:nvSpPr>
          <p:cNvPr id="24599" name="Line 25">
            <a:extLst>
              <a:ext uri="{FF2B5EF4-FFF2-40B4-BE49-F238E27FC236}">
                <a16:creationId xmlns:a16="http://schemas.microsoft.com/office/drawing/2014/main" id="{353A300E-7740-A5AA-4DF8-103E5782C037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2743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0" name="Line 26">
            <a:extLst>
              <a:ext uri="{FF2B5EF4-FFF2-40B4-BE49-F238E27FC236}">
                <a16:creationId xmlns:a16="http://schemas.microsoft.com/office/drawing/2014/main" id="{D2CE779B-5C29-D75E-7948-15380580F215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3962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1" name="Line 27">
            <a:extLst>
              <a:ext uri="{FF2B5EF4-FFF2-40B4-BE49-F238E27FC236}">
                <a16:creationId xmlns:a16="http://schemas.microsoft.com/office/drawing/2014/main" id="{91978DF6-ADF9-A39F-6626-7861D89491F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57600" y="4191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2" name="Oval 28">
            <a:extLst>
              <a:ext uri="{FF2B5EF4-FFF2-40B4-BE49-F238E27FC236}">
                <a16:creationId xmlns:a16="http://schemas.microsoft.com/office/drawing/2014/main" id="{73683A4F-DA26-D9BF-F00E-3B601A50FA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51054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/>
              <a:t>+</a:t>
            </a:r>
          </a:p>
        </p:txBody>
      </p:sp>
      <p:sp>
        <p:nvSpPr>
          <p:cNvPr id="24603" name="Line 29">
            <a:extLst>
              <a:ext uri="{FF2B5EF4-FFF2-40B4-BE49-F238E27FC236}">
                <a16:creationId xmlns:a16="http://schemas.microsoft.com/office/drawing/2014/main" id="{B31418B9-498D-5D40-87D8-1A146F548773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4800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4" name="Line 30">
            <a:extLst>
              <a:ext uri="{FF2B5EF4-FFF2-40B4-BE49-F238E27FC236}">
                <a16:creationId xmlns:a16="http://schemas.microsoft.com/office/drawing/2014/main" id="{6DFB68B3-4F3C-C6BD-1AB2-CDCFA6F87FA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0" y="5257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5" name="Line 31">
            <a:extLst>
              <a:ext uri="{FF2B5EF4-FFF2-40B4-BE49-F238E27FC236}">
                <a16:creationId xmlns:a16="http://schemas.microsoft.com/office/drawing/2014/main" id="{61CF2244-FAF1-EB54-5E70-5DF11606D17F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41910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6" name="Line 32">
            <a:extLst>
              <a:ext uri="{FF2B5EF4-FFF2-40B4-BE49-F238E27FC236}">
                <a16:creationId xmlns:a16="http://schemas.microsoft.com/office/drawing/2014/main" id="{D8A837EA-1634-CD0B-FAD3-368F5DCBC659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257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7" name="Line 33">
            <a:extLst>
              <a:ext uri="{FF2B5EF4-FFF2-40B4-BE49-F238E27FC236}">
                <a16:creationId xmlns:a16="http://schemas.microsoft.com/office/drawing/2014/main" id="{3F5D4C0F-2698-5053-1906-036BF3AD230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81600" y="4648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8" name="Line 34">
            <a:extLst>
              <a:ext uri="{FF2B5EF4-FFF2-40B4-BE49-F238E27FC236}">
                <a16:creationId xmlns:a16="http://schemas.microsoft.com/office/drawing/2014/main" id="{ADD22EE5-B36B-2687-6971-8ACA27384714}"/>
              </a:ext>
            </a:extLst>
          </p:cNvPr>
          <p:cNvSpPr>
            <a:spLocks noChangeShapeType="1"/>
          </p:cNvSpPr>
          <p:nvPr/>
        </p:nvSpPr>
        <p:spPr bwMode="auto">
          <a:xfrm>
            <a:off x="8610600" y="2743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9" name="Rectangle 35">
            <a:extLst>
              <a:ext uri="{FF2B5EF4-FFF2-40B4-BE49-F238E27FC236}">
                <a16:creationId xmlns:a16="http://schemas.microsoft.com/office/drawing/2014/main" id="{FC60A961-532E-CADA-D5B0-1ECBFE7486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3733800"/>
            <a:ext cx="304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/>
              <a:t>ME</a:t>
            </a:r>
          </a:p>
        </p:txBody>
      </p:sp>
      <p:sp>
        <p:nvSpPr>
          <p:cNvPr id="24610" name="Line 36">
            <a:extLst>
              <a:ext uri="{FF2B5EF4-FFF2-40B4-BE49-F238E27FC236}">
                <a16:creationId xmlns:a16="http://schemas.microsoft.com/office/drawing/2014/main" id="{5E97EE12-5195-3B49-0076-5E3D4E5BC1D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43400" y="4191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1" name="Line 37">
            <a:extLst>
              <a:ext uri="{FF2B5EF4-FFF2-40B4-BE49-F238E27FC236}">
                <a16:creationId xmlns:a16="http://schemas.microsoft.com/office/drawing/2014/main" id="{8BFB6E3F-94BC-FE56-F15B-6FD843CDC6C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00400" y="34290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2" name="Line 38">
            <a:extLst>
              <a:ext uri="{FF2B5EF4-FFF2-40B4-BE49-F238E27FC236}">
                <a16:creationId xmlns:a16="http://schemas.microsoft.com/office/drawing/2014/main" id="{45E8F78C-BA22-4F72-0BFA-6B60EC00C115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4495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3" name="Line 39">
            <a:extLst>
              <a:ext uri="{FF2B5EF4-FFF2-40B4-BE49-F238E27FC236}">
                <a16:creationId xmlns:a16="http://schemas.microsoft.com/office/drawing/2014/main" id="{4E8041AE-8E56-60D4-8F6D-DE0199A9C103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4648200"/>
            <a:ext cx="0" cy="3810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4" name="Line 40">
            <a:extLst>
              <a:ext uri="{FF2B5EF4-FFF2-40B4-BE49-F238E27FC236}">
                <a16:creationId xmlns:a16="http://schemas.microsoft.com/office/drawing/2014/main" id="{49126318-958A-0116-D9E5-876A33E06777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5029200"/>
            <a:ext cx="38100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5" name="Rectangle 41">
            <a:extLst>
              <a:ext uri="{FF2B5EF4-FFF2-40B4-BE49-F238E27FC236}">
                <a16:creationId xmlns:a16="http://schemas.microsoft.com/office/drawing/2014/main" id="{DC06343F-7C4A-1899-EAE3-B8BE2E6175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20200" y="2438400"/>
            <a:ext cx="228600" cy="2895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4616" name="Line 42">
            <a:extLst>
              <a:ext uri="{FF2B5EF4-FFF2-40B4-BE49-F238E27FC236}">
                <a16:creationId xmlns:a16="http://schemas.microsoft.com/office/drawing/2014/main" id="{8355D1E2-1735-293C-22E9-6B942D60F2CA}"/>
              </a:ext>
            </a:extLst>
          </p:cNvPr>
          <p:cNvSpPr>
            <a:spLocks noChangeShapeType="1"/>
          </p:cNvSpPr>
          <p:nvPr/>
        </p:nvSpPr>
        <p:spPr bwMode="auto">
          <a:xfrm>
            <a:off x="9448800" y="3886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7" name="Text Box 43">
            <a:extLst>
              <a:ext uri="{FF2B5EF4-FFF2-40B4-BE49-F238E27FC236}">
                <a16:creationId xmlns:a16="http://schemas.microsoft.com/office/drawing/2014/main" id="{FC426E26-D738-378E-70AC-A56C360403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4724400"/>
            <a:ext cx="1295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/>
              <a:t>Motion Vector</a:t>
            </a:r>
          </a:p>
        </p:txBody>
      </p:sp>
      <p:sp>
        <p:nvSpPr>
          <p:cNvPr id="24618" name="Text Box 44">
            <a:extLst>
              <a:ext uri="{FF2B5EF4-FFF2-40B4-BE49-F238E27FC236}">
                <a16:creationId xmlns:a16="http://schemas.microsoft.com/office/drawing/2014/main" id="{8CE9EE8E-F6C6-8036-A912-3D98101EBC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01200" y="3611563"/>
            <a:ext cx="7937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/>
              <a:t>01001101</a:t>
            </a:r>
          </a:p>
        </p:txBody>
      </p:sp>
      <p:grpSp>
        <p:nvGrpSpPr>
          <p:cNvPr id="24619" name="Group 45">
            <a:extLst>
              <a:ext uri="{FF2B5EF4-FFF2-40B4-BE49-F238E27FC236}">
                <a16:creationId xmlns:a16="http://schemas.microsoft.com/office/drawing/2014/main" id="{1C3A0A64-630D-C804-9CB1-33994B80C141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2362200"/>
            <a:ext cx="838200" cy="533400"/>
            <a:chOff x="1632" y="2400"/>
            <a:chExt cx="1152" cy="432"/>
          </a:xfrm>
        </p:grpSpPr>
        <p:sp>
          <p:nvSpPr>
            <p:cNvPr id="24622" name="AutoShape 46">
              <a:extLst>
                <a:ext uri="{FF2B5EF4-FFF2-40B4-BE49-F238E27FC236}">
                  <a16:creationId xmlns:a16="http://schemas.microsoft.com/office/drawing/2014/main" id="{553064A1-7740-C764-0BA0-E37F4DB19ED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2472" y="2520"/>
              <a:ext cx="432" cy="192"/>
            </a:xfrm>
            <a:prstGeom prst="flowChartInputOutput">
              <a:avLst/>
            </a:prstGeom>
            <a:solidFill>
              <a:srgbClr val="66FF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24623" name="AutoShape 47">
              <a:extLst>
                <a:ext uri="{FF2B5EF4-FFF2-40B4-BE49-F238E27FC236}">
                  <a16:creationId xmlns:a16="http://schemas.microsoft.com/office/drawing/2014/main" id="{6C0C04C4-3839-3BC1-0031-9B0D9B740C5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2232" y="2520"/>
              <a:ext cx="432" cy="192"/>
            </a:xfrm>
            <a:prstGeom prst="flowChartInputOutpu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24624" name="AutoShape 48">
              <a:extLst>
                <a:ext uri="{FF2B5EF4-FFF2-40B4-BE49-F238E27FC236}">
                  <a16:creationId xmlns:a16="http://schemas.microsoft.com/office/drawing/2014/main" id="{31DC6E01-2C5A-68BE-0511-DE4D177D7F8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1992" y="2520"/>
              <a:ext cx="432" cy="192"/>
            </a:xfrm>
            <a:prstGeom prst="flowChartInputOutput">
              <a:avLst/>
            </a:prstGeom>
            <a:solidFill>
              <a:srgbClr val="66FF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24625" name="AutoShape 49">
              <a:extLst>
                <a:ext uri="{FF2B5EF4-FFF2-40B4-BE49-F238E27FC236}">
                  <a16:creationId xmlns:a16="http://schemas.microsoft.com/office/drawing/2014/main" id="{6A6C6DA9-C557-5E77-AEA3-87F6CD21717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1752" y="2520"/>
              <a:ext cx="432" cy="192"/>
            </a:xfrm>
            <a:prstGeom prst="flowChartInputOutput">
              <a:avLst/>
            </a:prstGeom>
            <a:solidFill>
              <a:srgbClr val="66FF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24626" name="AutoShape 50">
              <a:extLst>
                <a:ext uri="{FF2B5EF4-FFF2-40B4-BE49-F238E27FC236}">
                  <a16:creationId xmlns:a16="http://schemas.microsoft.com/office/drawing/2014/main" id="{6B12AC76-ED10-E5B2-0B6E-ADD89EE27FF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1512" y="2520"/>
              <a:ext cx="432" cy="192"/>
            </a:xfrm>
            <a:prstGeom prst="flowChartInputOutpu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</p:grpSp>
      <p:sp>
        <p:nvSpPr>
          <p:cNvPr id="24620" name="Rectangle 51">
            <a:extLst>
              <a:ext uri="{FF2B5EF4-FFF2-40B4-BE49-F238E27FC236}">
                <a16:creationId xmlns:a16="http://schemas.microsoft.com/office/drawing/2014/main" id="{41975621-97BC-6165-F6B4-B60F4CE22D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4724400"/>
            <a:ext cx="609600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VLC</a:t>
            </a:r>
          </a:p>
        </p:txBody>
      </p:sp>
      <p:sp>
        <p:nvSpPr>
          <p:cNvPr id="24621" name="Line 52">
            <a:extLst>
              <a:ext uri="{FF2B5EF4-FFF2-40B4-BE49-F238E27FC236}">
                <a16:creationId xmlns:a16="http://schemas.microsoft.com/office/drawing/2014/main" id="{9CC59353-5D55-837E-DBD5-A89BD28AE417}"/>
              </a:ext>
            </a:extLst>
          </p:cNvPr>
          <p:cNvSpPr>
            <a:spLocks noChangeShapeType="1"/>
          </p:cNvSpPr>
          <p:nvPr/>
        </p:nvSpPr>
        <p:spPr bwMode="auto">
          <a:xfrm>
            <a:off x="8610600" y="5029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reeform 1">
            <a:extLst>
              <a:ext uri="{FF2B5EF4-FFF2-40B4-BE49-F238E27FC236}">
                <a16:creationId xmlns:a16="http://schemas.microsoft.com/office/drawing/2014/main" id="{BFEFB099-71B1-D02A-D7DC-F79407878550}"/>
              </a:ext>
            </a:extLst>
          </p:cNvPr>
          <p:cNvSpPr/>
          <p:nvPr/>
        </p:nvSpPr>
        <p:spPr>
          <a:xfrm>
            <a:off x="4243754" y="1969477"/>
            <a:ext cx="3434861" cy="2928038"/>
          </a:xfrm>
          <a:custGeom>
            <a:avLst/>
            <a:gdLst>
              <a:gd name="connsiteX0" fmla="*/ 128954 w 3434861"/>
              <a:gd name="connsiteY0" fmla="*/ 117231 h 2928038"/>
              <a:gd name="connsiteX1" fmla="*/ 93784 w 3434861"/>
              <a:gd name="connsiteY1" fmla="*/ 211015 h 2928038"/>
              <a:gd name="connsiteX2" fmla="*/ 82061 w 3434861"/>
              <a:gd name="connsiteY2" fmla="*/ 246185 h 2928038"/>
              <a:gd name="connsiteX3" fmla="*/ 58615 w 3434861"/>
              <a:gd name="connsiteY3" fmla="*/ 339969 h 2928038"/>
              <a:gd name="connsiteX4" fmla="*/ 46892 w 3434861"/>
              <a:gd name="connsiteY4" fmla="*/ 410308 h 2928038"/>
              <a:gd name="connsiteX5" fmla="*/ 23446 w 3434861"/>
              <a:gd name="connsiteY5" fmla="*/ 492369 h 2928038"/>
              <a:gd name="connsiteX6" fmla="*/ 0 w 3434861"/>
              <a:gd name="connsiteY6" fmla="*/ 750277 h 2928038"/>
              <a:gd name="connsiteX7" fmla="*/ 11723 w 3434861"/>
              <a:gd name="connsiteY7" fmla="*/ 844061 h 2928038"/>
              <a:gd name="connsiteX8" fmla="*/ 58615 w 3434861"/>
              <a:gd name="connsiteY8" fmla="*/ 973015 h 2928038"/>
              <a:gd name="connsiteX9" fmla="*/ 93784 w 3434861"/>
              <a:gd name="connsiteY9" fmla="*/ 1043354 h 2928038"/>
              <a:gd name="connsiteX10" fmla="*/ 105508 w 3434861"/>
              <a:gd name="connsiteY10" fmla="*/ 1078523 h 2928038"/>
              <a:gd name="connsiteX11" fmla="*/ 152400 w 3434861"/>
              <a:gd name="connsiteY11" fmla="*/ 1160585 h 2928038"/>
              <a:gd name="connsiteX12" fmla="*/ 187569 w 3434861"/>
              <a:gd name="connsiteY12" fmla="*/ 1195754 h 2928038"/>
              <a:gd name="connsiteX13" fmla="*/ 281354 w 3434861"/>
              <a:gd name="connsiteY13" fmla="*/ 1219200 h 2928038"/>
              <a:gd name="connsiteX14" fmla="*/ 386861 w 3434861"/>
              <a:gd name="connsiteY14" fmla="*/ 1242646 h 2928038"/>
              <a:gd name="connsiteX15" fmla="*/ 433754 w 3434861"/>
              <a:gd name="connsiteY15" fmla="*/ 1254369 h 2928038"/>
              <a:gd name="connsiteX16" fmla="*/ 797169 w 3434861"/>
              <a:gd name="connsiteY16" fmla="*/ 1266092 h 2928038"/>
              <a:gd name="connsiteX17" fmla="*/ 1230923 w 3434861"/>
              <a:gd name="connsiteY17" fmla="*/ 1277815 h 2928038"/>
              <a:gd name="connsiteX18" fmla="*/ 1289538 w 3434861"/>
              <a:gd name="connsiteY18" fmla="*/ 1289538 h 2928038"/>
              <a:gd name="connsiteX19" fmla="*/ 1336431 w 3434861"/>
              <a:gd name="connsiteY19" fmla="*/ 1301261 h 2928038"/>
              <a:gd name="connsiteX20" fmla="*/ 1723292 w 3434861"/>
              <a:gd name="connsiteY20" fmla="*/ 1324708 h 2928038"/>
              <a:gd name="connsiteX21" fmla="*/ 1770184 w 3434861"/>
              <a:gd name="connsiteY21" fmla="*/ 1348154 h 2928038"/>
              <a:gd name="connsiteX22" fmla="*/ 1805354 w 3434861"/>
              <a:gd name="connsiteY22" fmla="*/ 1359877 h 2928038"/>
              <a:gd name="connsiteX23" fmla="*/ 1852246 w 3434861"/>
              <a:gd name="connsiteY23" fmla="*/ 1395046 h 2928038"/>
              <a:gd name="connsiteX24" fmla="*/ 1828800 w 3434861"/>
              <a:gd name="connsiteY24" fmla="*/ 1500554 h 2928038"/>
              <a:gd name="connsiteX25" fmla="*/ 1793631 w 3434861"/>
              <a:gd name="connsiteY25" fmla="*/ 1641231 h 2928038"/>
              <a:gd name="connsiteX26" fmla="*/ 1781908 w 3434861"/>
              <a:gd name="connsiteY26" fmla="*/ 1688123 h 2928038"/>
              <a:gd name="connsiteX27" fmla="*/ 1770184 w 3434861"/>
              <a:gd name="connsiteY27" fmla="*/ 1723292 h 2928038"/>
              <a:gd name="connsiteX28" fmla="*/ 1735015 w 3434861"/>
              <a:gd name="connsiteY28" fmla="*/ 1887415 h 2928038"/>
              <a:gd name="connsiteX29" fmla="*/ 1723292 w 3434861"/>
              <a:gd name="connsiteY29" fmla="*/ 1934308 h 2928038"/>
              <a:gd name="connsiteX30" fmla="*/ 1723292 w 3434861"/>
              <a:gd name="connsiteY30" fmla="*/ 2391508 h 2928038"/>
              <a:gd name="connsiteX31" fmla="*/ 1735015 w 3434861"/>
              <a:gd name="connsiteY31" fmla="*/ 2426677 h 2928038"/>
              <a:gd name="connsiteX32" fmla="*/ 1746738 w 3434861"/>
              <a:gd name="connsiteY32" fmla="*/ 2485292 h 2928038"/>
              <a:gd name="connsiteX33" fmla="*/ 1758461 w 3434861"/>
              <a:gd name="connsiteY33" fmla="*/ 2614246 h 2928038"/>
              <a:gd name="connsiteX34" fmla="*/ 1793631 w 3434861"/>
              <a:gd name="connsiteY34" fmla="*/ 2696308 h 2928038"/>
              <a:gd name="connsiteX35" fmla="*/ 1805354 w 3434861"/>
              <a:gd name="connsiteY35" fmla="*/ 2731477 h 2928038"/>
              <a:gd name="connsiteX36" fmla="*/ 1899138 w 3434861"/>
              <a:gd name="connsiteY36" fmla="*/ 2836985 h 2928038"/>
              <a:gd name="connsiteX37" fmla="*/ 1946031 w 3434861"/>
              <a:gd name="connsiteY37" fmla="*/ 2872154 h 2928038"/>
              <a:gd name="connsiteX38" fmla="*/ 1981200 w 3434861"/>
              <a:gd name="connsiteY38" fmla="*/ 2883877 h 2928038"/>
              <a:gd name="connsiteX39" fmla="*/ 2028092 w 3434861"/>
              <a:gd name="connsiteY39" fmla="*/ 2919046 h 2928038"/>
              <a:gd name="connsiteX40" fmla="*/ 2368061 w 3434861"/>
              <a:gd name="connsiteY40" fmla="*/ 2919046 h 2928038"/>
              <a:gd name="connsiteX41" fmla="*/ 2520461 w 3434861"/>
              <a:gd name="connsiteY41" fmla="*/ 2907323 h 2928038"/>
              <a:gd name="connsiteX42" fmla="*/ 2543908 w 3434861"/>
              <a:gd name="connsiteY42" fmla="*/ 2883877 h 2928038"/>
              <a:gd name="connsiteX43" fmla="*/ 2579077 w 3434861"/>
              <a:gd name="connsiteY43" fmla="*/ 2872154 h 2928038"/>
              <a:gd name="connsiteX44" fmla="*/ 2637692 w 3434861"/>
              <a:gd name="connsiteY44" fmla="*/ 2860431 h 2928038"/>
              <a:gd name="connsiteX45" fmla="*/ 2719754 w 3434861"/>
              <a:gd name="connsiteY45" fmla="*/ 2836985 h 2928038"/>
              <a:gd name="connsiteX46" fmla="*/ 2766646 w 3434861"/>
              <a:gd name="connsiteY46" fmla="*/ 2778369 h 2928038"/>
              <a:gd name="connsiteX47" fmla="*/ 2801815 w 3434861"/>
              <a:gd name="connsiteY47" fmla="*/ 2731477 h 2928038"/>
              <a:gd name="connsiteX48" fmla="*/ 2825261 w 3434861"/>
              <a:gd name="connsiteY48" fmla="*/ 2684585 h 2928038"/>
              <a:gd name="connsiteX49" fmla="*/ 2848708 w 3434861"/>
              <a:gd name="connsiteY49" fmla="*/ 2649415 h 2928038"/>
              <a:gd name="connsiteX50" fmla="*/ 2860431 w 3434861"/>
              <a:gd name="connsiteY50" fmla="*/ 2590800 h 2928038"/>
              <a:gd name="connsiteX51" fmla="*/ 2872154 w 3434861"/>
              <a:gd name="connsiteY51" fmla="*/ 2497015 h 2928038"/>
              <a:gd name="connsiteX52" fmla="*/ 2883877 w 3434861"/>
              <a:gd name="connsiteY52" fmla="*/ 2450123 h 2928038"/>
              <a:gd name="connsiteX53" fmla="*/ 2930769 w 3434861"/>
              <a:gd name="connsiteY53" fmla="*/ 2379785 h 2928038"/>
              <a:gd name="connsiteX54" fmla="*/ 2954215 w 3434861"/>
              <a:gd name="connsiteY54" fmla="*/ 2344615 h 2928038"/>
              <a:gd name="connsiteX55" fmla="*/ 2977661 w 3434861"/>
              <a:gd name="connsiteY55" fmla="*/ 2309446 h 2928038"/>
              <a:gd name="connsiteX56" fmla="*/ 2954215 w 3434861"/>
              <a:gd name="connsiteY56" fmla="*/ 1840523 h 2928038"/>
              <a:gd name="connsiteX57" fmla="*/ 2930769 w 3434861"/>
              <a:gd name="connsiteY57" fmla="*/ 1770185 h 2928038"/>
              <a:gd name="connsiteX58" fmla="*/ 2919046 w 3434861"/>
              <a:gd name="connsiteY58" fmla="*/ 1723292 h 2928038"/>
              <a:gd name="connsiteX59" fmla="*/ 2907323 w 3434861"/>
              <a:gd name="connsiteY59" fmla="*/ 1641231 h 2928038"/>
              <a:gd name="connsiteX60" fmla="*/ 2883877 w 3434861"/>
              <a:gd name="connsiteY60" fmla="*/ 1570892 h 2928038"/>
              <a:gd name="connsiteX61" fmla="*/ 2872154 w 3434861"/>
              <a:gd name="connsiteY61" fmla="*/ 1535723 h 2928038"/>
              <a:gd name="connsiteX62" fmla="*/ 2883877 w 3434861"/>
              <a:gd name="connsiteY62" fmla="*/ 1488831 h 2928038"/>
              <a:gd name="connsiteX63" fmla="*/ 2895600 w 3434861"/>
              <a:gd name="connsiteY63" fmla="*/ 1453661 h 2928038"/>
              <a:gd name="connsiteX64" fmla="*/ 3083169 w 3434861"/>
              <a:gd name="connsiteY64" fmla="*/ 1348154 h 2928038"/>
              <a:gd name="connsiteX65" fmla="*/ 3118338 w 3434861"/>
              <a:gd name="connsiteY65" fmla="*/ 1324708 h 2928038"/>
              <a:gd name="connsiteX66" fmla="*/ 3200400 w 3434861"/>
              <a:gd name="connsiteY66" fmla="*/ 1289538 h 2928038"/>
              <a:gd name="connsiteX67" fmla="*/ 3270738 w 3434861"/>
              <a:gd name="connsiteY67" fmla="*/ 1207477 h 2928038"/>
              <a:gd name="connsiteX68" fmla="*/ 3294184 w 3434861"/>
              <a:gd name="connsiteY68" fmla="*/ 1172308 h 2928038"/>
              <a:gd name="connsiteX69" fmla="*/ 3317631 w 3434861"/>
              <a:gd name="connsiteY69" fmla="*/ 1148861 h 2928038"/>
              <a:gd name="connsiteX70" fmla="*/ 3329354 w 3434861"/>
              <a:gd name="connsiteY70" fmla="*/ 1113692 h 2928038"/>
              <a:gd name="connsiteX71" fmla="*/ 3352800 w 3434861"/>
              <a:gd name="connsiteY71" fmla="*/ 1008185 h 2928038"/>
              <a:gd name="connsiteX72" fmla="*/ 3399692 w 3434861"/>
              <a:gd name="connsiteY72" fmla="*/ 879231 h 2928038"/>
              <a:gd name="connsiteX73" fmla="*/ 3411415 w 3434861"/>
              <a:gd name="connsiteY73" fmla="*/ 597877 h 2928038"/>
              <a:gd name="connsiteX74" fmla="*/ 3423138 w 3434861"/>
              <a:gd name="connsiteY74" fmla="*/ 550985 h 2928038"/>
              <a:gd name="connsiteX75" fmla="*/ 3434861 w 3434861"/>
              <a:gd name="connsiteY75" fmla="*/ 492369 h 2928038"/>
              <a:gd name="connsiteX76" fmla="*/ 3411415 w 3434861"/>
              <a:gd name="connsiteY76" fmla="*/ 351692 h 2928038"/>
              <a:gd name="connsiteX77" fmla="*/ 3387969 w 3434861"/>
              <a:gd name="connsiteY77" fmla="*/ 304800 h 2928038"/>
              <a:gd name="connsiteX78" fmla="*/ 3247292 w 3434861"/>
              <a:gd name="connsiteY78" fmla="*/ 175846 h 2928038"/>
              <a:gd name="connsiteX79" fmla="*/ 3200400 w 3434861"/>
              <a:gd name="connsiteY79" fmla="*/ 128954 h 2928038"/>
              <a:gd name="connsiteX80" fmla="*/ 3141784 w 3434861"/>
              <a:gd name="connsiteY80" fmla="*/ 105508 h 2928038"/>
              <a:gd name="connsiteX81" fmla="*/ 3036277 w 3434861"/>
              <a:gd name="connsiteY81" fmla="*/ 58615 h 2928038"/>
              <a:gd name="connsiteX82" fmla="*/ 2637692 w 3434861"/>
              <a:gd name="connsiteY82" fmla="*/ 70338 h 2928038"/>
              <a:gd name="connsiteX83" fmla="*/ 2579077 w 3434861"/>
              <a:gd name="connsiteY83" fmla="*/ 82061 h 2928038"/>
              <a:gd name="connsiteX84" fmla="*/ 2426677 w 3434861"/>
              <a:gd name="connsiteY84" fmla="*/ 93785 h 2928038"/>
              <a:gd name="connsiteX85" fmla="*/ 2391508 w 3434861"/>
              <a:gd name="connsiteY85" fmla="*/ 105508 h 2928038"/>
              <a:gd name="connsiteX86" fmla="*/ 2227384 w 3434861"/>
              <a:gd name="connsiteY86" fmla="*/ 70338 h 2928038"/>
              <a:gd name="connsiteX87" fmla="*/ 2145323 w 3434861"/>
              <a:gd name="connsiteY87" fmla="*/ 58615 h 2928038"/>
              <a:gd name="connsiteX88" fmla="*/ 1981200 w 3434861"/>
              <a:gd name="connsiteY88" fmla="*/ 11723 h 2928038"/>
              <a:gd name="connsiteX89" fmla="*/ 1910861 w 3434861"/>
              <a:gd name="connsiteY89" fmla="*/ 0 h 2928038"/>
              <a:gd name="connsiteX90" fmla="*/ 1570892 w 3434861"/>
              <a:gd name="connsiteY90" fmla="*/ 11723 h 2928038"/>
              <a:gd name="connsiteX91" fmla="*/ 1488831 w 3434861"/>
              <a:gd name="connsiteY91" fmla="*/ 23446 h 2928038"/>
              <a:gd name="connsiteX92" fmla="*/ 1066800 w 3434861"/>
              <a:gd name="connsiteY92" fmla="*/ 35169 h 2928038"/>
              <a:gd name="connsiteX93" fmla="*/ 902677 w 3434861"/>
              <a:gd name="connsiteY93" fmla="*/ 58615 h 2928038"/>
              <a:gd name="connsiteX94" fmla="*/ 715108 w 3434861"/>
              <a:gd name="connsiteY94" fmla="*/ 70338 h 2928038"/>
              <a:gd name="connsiteX95" fmla="*/ 316523 w 3434861"/>
              <a:gd name="connsiteY95" fmla="*/ 82061 h 2928038"/>
              <a:gd name="connsiteX96" fmla="*/ 199292 w 3434861"/>
              <a:gd name="connsiteY96" fmla="*/ 117231 h 2928038"/>
              <a:gd name="connsiteX97" fmla="*/ 164123 w 3434861"/>
              <a:gd name="connsiteY97" fmla="*/ 128954 h 2928038"/>
              <a:gd name="connsiteX98" fmla="*/ 128954 w 3434861"/>
              <a:gd name="connsiteY98" fmla="*/ 117231 h 2928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3434861" h="2928038">
                <a:moveTo>
                  <a:pt x="128954" y="117231"/>
                </a:moveTo>
                <a:cubicBezTo>
                  <a:pt x="117231" y="148492"/>
                  <a:pt x="105194" y="179638"/>
                  <a:pt x="93784" y="211015"/>
                </a:cubicBezTo>
                <a:cubicBezTo>
                  <a:pt x="89561" y="222628"/>
                  <a:pt x="85058" y="234197"/>
                  <a:pt x="82061" y="246185"/>
                </a:cubicBezTo>
                <a:lnTo>
                  <a:pt x="58615" y="339969"/>
                </a:lnTo>
                <a:cubicBezTo>
                  <a:pt x="54707" y="363415"/>
                  <a:pt x="51554" y="387000"/>
                  <a:pt x="46892" y="410308"/>
                </a:cubicBezTo>
                <a:cubicBezTo>
                  <a:pt x="39532" y="447108"/>
                  <a:pt x="34619" y="458850"/>
                  <a:pt x="23446" y="492369"/>
                </a:cubicBezTo>
                <a:cubicBezTo>
                  <a:pt x="9794" y="587935"/>
                  <a:pt x="0" y="641789"/>
                  <a:pt x="0" y="750277"/>
                </a:cubicBezTo>
                <a:cubicBezTo>
                  <a:pt x="0" y="781782"/>
                  <a:pt x="5917" y="813096"/>
                  <a:pt x="11723" y="844061"/>
                </a:cubicBezTo>
                <a:cubicBezTo>
                  <a:pt x="29243" y="937499"/>
                  <a:pt x="21380" y="917162"/>
                  <a:pt x="58615" y="973015"/>
                </a:cubicBezTo>
                <a:cubicBezTo>
                  <a:pt x="88078" y="1061406"/>
                  <a:pt x="48337" y="952462"/>
                  <a:pt x="93784" y="1043354"/>
                </a:cubicBezTo>
                <a:cubicBezTo>
                  <a:pt x="99310" y="1054407"/>
                  <a:pt x="100640" y="1067165"/>
                  <a:pt x="105508" y="1078523"/>
                </a:cubicBezTo>
                <a:cubicBezTo>
                  <a:pt x="115625" y="1102128"/>
                  <a:pt x="135087" y="1139809"/>
                  <a:pt x="152400" y="1160585"/>
                </a:cubicBezTo>
                <a:cubicBezTo>
                  <a:pt x="163013" y="1173321"/>
                  <a:pt x="172476" y="1188894"/>
                  <a:pt x="187569" y="1195754"/>
                </a:cubicBezTo>
                <a:cubicBezTo>
                  <a:pt x="216904" y="1209088"/>
                  <a:pt x="250784" y="1209010"/>
                  <a:pt x="281354" y="1219200"/>
                </a:cubicBezTo>
                <a:cubicBezTo>
                  <a:pt x="349798" y="1242015"/>
                  <a:pt x="283704" y="1222015"/>
                  <a:pt x="386861" y="1242646"/>
                </a:cubicBezTo>
                <a:cubicBezTo>
                  <a:pt x="402660" y="1245806"/>
                  <a:pt x="417668" y="1253450"/>
                  <a:pt x="433754" y="1254369"/>
                </a:cubicBezTo>
                <a:cubicBezTo>
                  <a:pt x="554758" y="1261283"/>
                  <a:pt x="676020" y="1262529"/>
                  <a:pt x="797169" y="1266092"/>
                </a:cubicBezTo>
                <a:lnTo>
                  <a:pt x="1230923" y="1277815"/>
                </a:lnTo>
                <a:cubicBezTo>
                  <a:pt x="1250461" y="1281723"/>
                  <a:pt x="1270087" y="1285216"/>
                  <a:pt x="1289538" y="1289538"/>
                </a:cubicBezTo>
                <a:cubicBezTo>
                  <a:pt x="1305266" y="1293033"/>
                  <a:pt x="1320506" y="1298811"/>
                  <a:pt x="1336431" y="1301261"/>
                </a:cubicBezTo>
                <a:cubicBezTo>
                  <a:pt x="1459508" y="1320197"/>
                  <a:pt x="1607449" y="1319881"/>
                  <a:pt x="1723292" y="1324708"/>
                </a:cubicBezTo>
                <a:cubicBezTo>
                  <a:pt x="1738923" y="1332523"/>
                  <a:pt x="1754121" y="1341270"/>
                  <a:pt x="1770184" y="1348154"/>
                </a:cubicBezTo>
                <a:cubicBezTo>
                  <a:pt x="1781542" y="1353022"/>
                  <a:pt x="1794625" y="1353746"/>
                  <a:pt x="1805354" y="1359877"/>
                </a:cubicBezTo>
                <a:cubicBezTo>
                  <a:pt x="1822318" y="1369571"/>
                  <a:pt x="1836615" y="1383323"/>
                  <a:pt x="1852246" y="1395046"/>
                </a:cubicBezTo>
                <a:cubicBezTo>
                  <a:pt x="1827918" y="1541016"/>
                  <a:pt x="1853536" y="1409854"/>
                  <a:pt x="1828800" y="1500554"/>
                </a:cubicBezTo>
                <a:cubicBezTo>
                  <a:pt x="1828792" y="1500585"/>
                  <a:pt x="1799496" y="1617770"/>
                  <a:pt x="1793631" y="1641231"/>
                </a:cubicBezTo>
                <a:cubicBezTo>
                  <a:pt x="1789723" y="1656862"/>
                  <a:pt x="1787003" y="1672838"/>
                  <a:pt x="1781908" y="1688123"/>
                </a:cubicBezTo>
                <a:cubicBezTo>
                  <a:pt x="1778000" y="1699846"/>
                  <a:pt x="1773579" y="1711410"/>
                  <a:pt x="1770184" y="1723292"/>
                </a:cubicBezTo>
                <a:cubicBezTo>
                  <a:pt x="1748680" y="1798554"/>
                  <a:pt x="1761908" y="1779841"/>
                  <a:pt x="1735015" y="1887415"/>
                </a:cubicBezTo>
                <a:lnTo>
                  <a:pt x="1723292" y="1934308"/>
                </a:lnTo>
                <a:cubicBezTo>
                  <a:pt x="1704123" y="2145166"/>
                  <a:pt x="1703772" y="2088947"/>
                  <a:pt x="1723292" y="2391508"/>
                </a:cubicBezTo>
                <a:cubicBezTo>
                  <a:pt x="1724088" y="2403839"/>
                  <a:pt x="1732018" y="2414689"/>
                  <a:pt x="1735015" y="2426677"/>
                </a:cubicBezTo>
                <a:cubicBezTo>
                  <a:pt x="1739848" y="2446007"/>
                  <a:pt x="1742830" y="2465754"/>
                  <a:pt x="1746738" y="2485292"/>
                </a:cubicBezTo>
                <a:cubicBezTo>
                  <a:pt x="1750646" y="2528277"/>
                  <a:pt x="1752357" y="2571518"/>
                  <a:pt x="1758461" y="2614246"/>
                </a:cubicBezTo>
                <a:cubicBezTo>
                  <a:pt x="1762389" y="2641740"/>
                  <a:pt x="1783498" y="2672665"/>
                  <a:pt x="1793631" y="2696308"/>
                </a:cubicBezTo>
                <a:cubicBezTo>
                  <a:pt x="1798499" y="2707666"/>
                  <a:pt x="1799828" y="2720424"/>
                  <a:pt x="1805354" y="2731477"/>
                </a:cubicBezTo>
                <a:cubicBezTo>
                  <a:pt x="1823633" y="2768034"/>
                  <a:pt x="1874284" y="2818345"/>
                  <a:pt x="1899138" y="2836985"/>
                </a:cubicBezTo>
                <a:cubicBezTo>
                  <a:pt x="1914769" y="2848708"/>
                  <a:pt x="1929067" y="2862460"/>
                  <a:pt x="1946031" y="2872154"/>
                </a:cubicBezTo>
                <a:cubicBezTo>
                  <a:pt x="1956760" y="2878285"/>
                  <a:pt x="1969477" y="2879969"/>
                  <a:pt x="1981200" y="2883877"/>
                </a:cubicBezTo>
                <a:cubicBezTo>
                  <a:pt x="1996831" y="2895600"/>
                  <a:pt x="2008600" y="2917702"/>
                  <a:pt x="2028092" y="2919046"/>
                </a:cubicBezTo>
                <a:cubicBezTo>
                  <a:pt x="2523361" y="2953202"/>
                  <a:pt x="2195651" y="2875944"/>
                  <a:pt x="2368061" y="2919046"/>
                </a:cubicBezTo>
                <a:cubicBezTo>
                  <a:pt x="2418861" y="2915138"/>
                  <a:pt x="2470500" y="2917315"/>
                  <a:pt x="2520461" y="2907323"/>
                </a:cubicBezTo>
                <a:cubicBezTo>
                  <a:pt x="2531299" y="2905155"/>
                  <a:pt x="2534430" y="2889564"/>
                  <a:pt x="2543908" y="2883877"/>
                </a:cubicBezTo>
                <a:cubicBezTo>
                  <a:pt x="2554504" y="2877519"/>
                  <a:pt x="2567089" y="2875151"/>
                  <a:pt x="2579077" y="2872154"/>
                </a:cubicBezTo>
                <a:cubicBezTo>
                  <a:pt x="2598407" y="2867321"/>
                  <a:pt x="2618241" y="2864753"/>
                  <a:pt x="2637692" y="2860431"/>
                </a:cubicBezTo>
                <a:cubicBezTo>
                  <a:pt x="2681851" y="2850618"/>
                  <a:pt x="2680590" y="2850039"/>
                  <a:pt x="2719754" y="2836985"/>
                </a:cubicBezTo>
                <a:cubicBezTo>
                  <a:pt x="2758964" y="2797774"/>
                  <a:pt x="2729674" y="2830130"/>
                  <a:pt x="2766646" y="2778369"/>
                </a:cubicBezTo>
                <a:cubicBezTo>
                  <a:pt x="2778002" y="2762470"/>
                  <a:pt x="2791460" y="2748045"/>
                  <a:pt x="2801815" y="2731477"/>
                </a:cubicBezTo>
                <a:cubicBezTo>
                  <a:pt x="2811077" y="2716658"/>
                  <a:pt x="2816591" y="2699758"/>
                  <a:pt x="2825261" y="2684585"/>
                </a:cubicBezTo>
                <a:cubicBezTo>
                  <a:pt x="2832252" y="2672352"/>
                  <a:pt x="2840892" y="2661138"/>
                  <a:pt x="2848708" y="2649415"/>
                </a:cubicBezTo>
                <a:cubicBezTo>
                  <a:pt x="2852616" y="2629877"/>
                  <a:pt x="2857401" y="2610494"/>
                  <a:pt x="2860431" y="2590800"/>
                </a:cubicBezTo>
                <a:cubicBezTo>
                  <a:pt x="2865222" y="2559661"/>
                  <a:pt x="2866975" y="2528091"/>
                  <a:pt x="2872154" y="2497015"/>
                </a:cubicBezTo>
                <a:cubicBezTo>
                  <a:pt x="2874803" y="2481122"/>
                  <a:pt x="2876672" y="2464534"/>
                  <a:pt x="2883877" y="2450123"/>
                </a:cubicBezTo>
                <a:cubicBezTo>
                  <a:pt x="2896479" y="2424919"/>
                  <a:pt x="2915138" y="2403231"/>
                  <a:pt x="2930769" y="2379785"/>
                </a:cubicBezTo>
                <a:lnTo>
                  <a:pt x="2954215" y="2344615"/>
                </a:lnTo>
                <a:lnTo>
                  <a:pt x="2977661" y="2309446"/>
                </a:lnTo>
                <a:cubicBezTo>
                  <a:pt x="2976635" y="2273551"/>
                  <a:pt x="2991131" y="1975881"/>
                  <a:pt x="2954215" y="1840523"/>
                </a:cubicBezTo>
                <a:cubicBezTo>
                  <a:pt x="2947712" y="1816680"/>
                  <a:pt x="2936763" y="1794161"/>
                  <a:pt x="2930769" y="1770185"/>
                </a:cubicBezTo>
                <a:cubicBezTo>
                  <a:pt x="2926861" y="1754554"/>
                  <a:pt x="2921928" y="1739144"/>
                  <a:pt x="2919046" y="1723292"/>
                </a:cubicBezTo>
                <a:cubicBezTo>
                  <a:pt x="2914103" y="1696106"/>
                  <a:pt x="2913536" y="1668155"/>
                  <a:pt x="2907323" y="1641231"/>
                </a:cubicBezTo>
                <a:cubicBezTo>
                  <a:pt x="2901766" y="1617149"/>
                  <a:pt x="2891692" y="1594338"/>
                  <a:pt x="2883877" y="1570892"/>
                </a:cubicBezTo>
                <a:lnTo>
                  <a:pt x="2872154" y="1535723"/>
                </a:lnTo>
                <a:cubicBezTo>
                  <a:pt x="2876062" y="1520092"/>
                  <a:pt x="2879451" y="1504323"/>
                  <a:pt x="2883877" y="1488831"/>
                </a:cubicBezTo>
                <a:cubicBezTo>
                  <a:pt x="2887272" y="1476949"/>
                  <a:pt x="2886364" y="1461871"/>
                  <a:pt x="2895600" y="1453661"/>
                </a:cubicBezTo>
                <a:cubicBezTo>
                  <a:pt x="2972731" y="1385099"/>
                  <a:pt x="3000300" y="1403400"/>
                  <a:pt x="3083169" y="1348154"/>
                </a:cubicBezTo>
                <a:cubicBezTo>
                  <a:pt x="3094892" y="1340339"/>
                  <a:pt x="3105736" y="1331009"/>
                  <a:pt x="3118338" y="1324708"/>
                </a:cubicBezTo>
                <a:cubicBezTo>
                  <a:pt x="3169365" y="1299195"/>
                  <a:pt x="3143477" y="1330198"/>
                  <a:pt x="3200400" y="1289538"/>
                </a:cubicBezTo>
                <a:cubicBezTo>
                  <a:pt x="3225253" y="1271786"/>
                  <a:pt x="3254061" y="1230824"/>
                  <a:pt x="3270738" y="1207477"/>
                </a:cubicBezTo>
                <a:cubicBezTo>
                  <a:pt x="3278927" y="1196012"/>
                  <a:pt x="3285382" y="1183310"/>
                  <a:pt x="3294184" y="1172308"/>
                </a:cubicBezTo>
                <a:cubicBezTo>
                  <a:pt x="3301089" y="1163677"/>
                  <a:pt x="3309815" y="1156677"/>
                  <a:pt x="3317631" y="1148861"/>
                </a:cubicBezTo>
                <a:cubicBezTo>
                  <a:pt x="3321539" y="1137138"/>
                  <a:pt x="3326357" y="1125680"/>
                  <a:pt x="3329354" y="1113692"/>
                </a:cubicBezTo>
                <a:cubicBezTo>
                  <a:pt x="3346088" y="1046757"/>
                  <a:pt x="3334748" y="1068360"/>
                  <a:pt x="3352800" y="1008185"/>
                </a:cubicBezTo>
                <a:cubicBezTo>
                  <a:pt x="3370861" y="947981"/>
                  <a:pt x="3377318" y="935166"/>
                  <a:pt x="3399692" y="879231"/>
                </a:cubicBezTo>
                <a:cubicBezTo>
                  <a:pt x="3403600" y="785446"/>
                  <a:pt x="3404727" y="691505"/>
                  <a:pt x="3411415" y="597877"/>
                </a:cubicBezTo>
                <a:cubicBezTo>
                  <a:pt x="3412563" y="581806"/>
                  <a:pt x="3419643" y="566713"/>
                  <a:pt x="3423138" y="550985"/>
                </a:cubicBezTo>
                <a:cubicBezTo>
                  <a:pt x="3427460" y="531534"/>
                  <a:pt x="3430953" y="511908"/>
                  <a:pt x="3434861" y="492369"/>
                </a:cubicBezTo>
                <a:cubicBezTo>
                  <a:pt x="3428335" y="433631"/>
                  <a:pt x="3432037" y="399809"/>
                  <a:pt x="3411415" y="351692"/>
                </a:cubicBezTo>
                <a:cubicBezTo>
                  <a:pt x="3404531" y="335629"/>
                  <a:pt x="3399035" y="318325"/>
                  <a:pt x="3387969" y="304800"/>
                </a:cubicBezTo>
                <a:cubicBezTo>
                  <a:pt x="3318093" y="219396"/>
                  <a:pt x="3316790" y="237621"/>
                  <a:pt x="3247292" y="175846"/>
                </a:cubicBezTo>
                <a:cubicBezTo>
                  <a:pt x="3230770" y="161160"/>
                  <a:pt x="3218793" y="141216"/>
                  <a:pt x="3200400" y="128954"/>
                </a:cubicBezTo>
                <a:cubicBezTo>
                  <a:pt x="3182891" y="117281"/>
                  <a:pt x="3160180" y="115728"/>
                  <a:pt x="3141784" y="105508"/>
                </a:cubicBezTo>
                <a:cubicBezTo>
                  <a:pt x="3044588" y="51510"/>
                  <a:pt x="3149095" y="81179"/>
                  <a:pt x="3036277" y="58615"/>
                </a:cubicBezTo>
                <a:cubicBezTo>
                  <a:pt x="2903415" y="62523"/>
                  <a:pt x="2770437" y="63531"/>
                  <a:pt x="2637692" y="70338"/>
                </a:cubicBezTo>
                <a:cubicBezTo>
                  <a:pt x="2617793" y="71358"/>
                  <a:pt x="2598880" y="79861"/>
                  <a:pt x="2579077" y="82061"/>
                </a:cubicBezTo>
                <a:cubicBezTo>
                  <a:pt x="2528439" y="87688"/>
                  <a:pt x="2477477" y="89877"/>
                  <a:pt x="2426677" y="93785"/>
                </a:cubicBezTo>
                <a:cubicBezTo>
                  <a:pt x="2414954" y="97693"/>
                  <a:pt x="2403865" y="105508"/>
                  <a:pt x="2391508" y="105508"/>
                </a:cubicBezTo>
                <a:cubicBezTo>
                  <a:pt x="2280496" y="105508"/>
                  <a:pt x="2321887" y="92147"/>
                  <a:pt x="2227384" y="70338"/>
                </a:cubicBezTo>
                <a:cubicBezTo>
                  <a:pt x="2200460" y="64125"/>
                  <a:pt x="2172418" y="64034"/>
                  <a:pt x="2145323" y="58615"/>
                </a:cubicBezTo>
                <a:cubicBezTo>
                  <a:pt x="1926031" y="14757"/>
                  <a:pt x="2159978" y="56417"/>
                  <a:pt x="1981200" y="11723"/>
                </a:cubicBezTo>
                <a:cubicBezTo>
                  <a:pt x="1958140" y="5958"/>
                  <a:pt x="1934307" y="3908"/>
                  <a:pt x="1910861" y="0"/>
                </a:cubicBezTo>
                <a:cubicBezTo>
                  <a:pt x="1797538" y="3908"/>
                  <a:pt x="1684108" y="5433"/>
                  <a:pt x="1570892" y="11723"/>
                </a:cubicBezTo>
                <a:cubicBezTo>
                  <a:pt x="1543303" y="13256"/>
                  <a:pt x="1516433" y="22162"/>
                  <a:pt x="1488831" y="23446"/>
                </a:cubicBezTo>
                <a:cubicBezTo>
                  <a:pt x="1348252" y="29985"/>
                  <a:pt x="1207477" y="31261"/>
                  <a:pt x="1066800" y="35169"/>
                </a:cubicBezTo>
                <a:cubicBezTo>
                  <a:pt x="989098" y="54594"/>
                  <a:pt x="1018172" y="49731"/>
                  <a:pt x="902677" y="58615"/>
                </a:cubicBezTo>
                <a:cubicBezTo>
                  <a:pt x="840217" y="63420"/>
                  <a:pt x="777703" y="67834"/>
                  <a:pt x="715108" y="70338"/>
                </a:cubicBezTo>
                <a:cubicBezTo>
                  <a:pt x="582295" y="75650"/>
                  <a:pt x="449385" y="78153"/>
                  <a:pt x="316523" y="82061"/>
                </a:cubicBezTo>
                <a:cubicBezTo>
                  <a:pt x="245656" y="99779"/>
                  <a:pt x="284914" y="88690"/>
                  <a:pt x="199292" y="117231"/>
                </a:cubicBezTo>
                <a:cubicBezTo>
                  <a:pt x="187569" y="121139"/>
                  <a:pt x="176480" y="128954"/>
                  <a:pt x="164123" y="128954"/>
                </a:cubicBezTo>
                <a:lnTo>
                  <a:pt x="128954" y="117231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DBB9307C-6A40-6CBF-CBBE-E9E8F6BF4F0D}"/>
              </a:ext>
            </a:extLst>
          </p:cNvPr>
          <p:cNvSpPr/>
          <p:nvPr/>
        </p:nvSpPr>
        <p:spPr>
          <a:xfrm>
            <a:off x="7837594" y="1910443"/>
            <a:ext cx="2759649" cy="3739243"/>
          </a:xfrm>
          <a:custGeom>
            <a:avLst/>
            <a:gdLst>
              <a:gd name="connsiteX0" fmla="*/ 81763 w 2759649"/>
              <a:gd name="connsiteY0" fmla="*/ 97971 h 3739243"/>
              <a:gd name="connsiteX1" fmla="*/ 65435 w 2759649"/>
              <a:gd name="connsiteY1" fmla="*/ 342900 h 3739243"/>
              <a:gd name="connsiteX2" fmla="*/ 32777 w 2759649"/>
              <a:gd name="connsiteY2" fmla="*/ 538843 h 3739243"/>
              <a:gd name="connsiteX3" fmla="*/ 120 w 2759649"/>
              <a:gd name="connsiteY3" fmla="*/ 1077686 h 3739243"/>
              <a:gd name="connsiteX4" fmla="*/ 16449 w 2759649"/>
              <a:gd name="connsiteY4" fmla="*/ 1779814 h 3739243"/>
              <a:gd name="connsiteX5" fmla="*/ 49106 w 2759649"/>
              <a:gd name="connsiteY5" fmla="*/ 1975757 h 3739243"/>
              <a:gd name="connsiteX6" fmla="*/ 65435 w 2759649"/>
              <a:gd name="connsiteY6" fmla="*/ 2090057 h 3739243"/>
              <a:gd name="connsiteX7" fmla="*/ 81763 w 2759649"/>
              <a:gd name="connsiteY7" fmla="*/ 2841171 h 3739243"/>
              <a:gd name="connsiteX8" fmla="*/ 114420 w 2759649"/>
              <a:gd name="connsiteY8" fmla="*/ 3298371 h 3739243"/>
              <a:gd name="connsiteX9" fmla="*/ 163406 w 2759649"/>
              <a:gd name="connsiteY9" fmla="*/ 3592286 h 3739243"/>
              <a:gd name="connsiteX10" fmla="*/ 228720 w 2759649"/>
              <a:gd name="connsiteY10" fmla="*/ 3641271 h 3739243"/>
              <a:gd name="connsiteX11" fmla="*/ 326692 w 2759649"/>
              <a:gd name="connsiteY11" fmla="*/ 3673928 h 3739243"/>
              <a:gd name="connsiteX12" fmla="*/ 408335 w 2759649"/>
              <a:gd name="connsiteY12" fmla="*/ 3706586 h 3739243"/>
              <a:gd name="connsiteX13" fmla="*/ 538963 w 2759649"/>
              <a:gd name="connsiteY13" fmla="*/ 3739243 h 3739243"/>
              <a:gd name="connsiteX14" fmla="*/ 1061477 w 2759649"/>
              <a:gd name="connsiteY14" fmla="*/ 3706586 h 3739243"/>
              <a:gd name="connsiteX15" fmla="*/ 1355392 w 2759649"/>
              <a:gd name="connsiteY15" fmla="*/ 3673928 h 3739243"/>
              <a:gd name="connsiteX16" fmla="*/ 1567663 w 2759649"/>
              <a:gd name="connsiteY16" fmla="*/ 3657600 h 3739243"/>
              <a:gd name="connsiteX17" fmla="*/ 1747277 w 2759649"/>
              <a:gd name="connsiteY17" fmla="*/ 3624943 h 3739243"/>
              <a:gd name="connsiteX18" fmla="*/ 1877906 w 2759649"/>
              <a:gd name="connsiteY18" fmla="*/ 3608614 h 3739243"/>
              <a:gd name="connsiteX19" fmla="*/ 1992206 w 2759649"/>
              <a:gd name="connsiteY19" fmla="*/ 3592286 h 3739243"/>
              <a:gd name="connsiteX20" fmla="*/ 2090177 w 2759649"/>
              <a:gd name="connsiteY20" fmla="*/ 3575957 h 3739243"/>
              <a:gd name="connsiteX21" fmla="*/ 2302449 w 2759649"/>
              <a:gd name="connsiteY21" fmla="*/ 3526971 h 3739243"/>
              <a:gd name="connsiteX22" fmla="*/ 2384092 w 2759649"/>
              <a:gd name="connsiteY22" fmla="*/ 3494314 h 3739243"/>
              <a:gd name="connsiteX23" fmla="*/ 2400420 w 2759649"/>
              <a:gd name="connsiteY23" fmla="*/ 3429000 h 3739243"/>
              <a:gd name="connsiteX24" fmla="*/ 2433077 w 2759649"/>
              <a:gd name="connsiteY24" fmla="*/ 3380014 h 3739243"/>
              <a:gd name="connsiteX25" fmla="*/ 2563706 w 2759649"/>
              <a:gd name="connsiteY25" fmla="*/ 3216728 h 3739243"/>
              <a:gd name="connsiteX26" fmla="*/ 2612692 w 2759649"/>
              <a:gd name="connsiteY26" fmla="*/ 3135086 h 3739243"/>
              <a:gd name="connsiteX27" fmla="*/ 2661677 w 2759649"/>
              <a:gd name="connsiteY27" fmla="*/ 3069771 h 3739243"/>
              <a:gd name="connsiteX28" fmla="*/ 2726992 w 2759649"/>
              <a:gd name="connsiteY28" fmla="*/ 2906486 h 3739243"/>
              <a:gd name="connsiteX29" fmla="*/ 2759649 w 2759649"/>
              <a:gd name="connsiteY29" fmla="*/ 2841171 h 3739243"/>
              <a:gd name="connsiteX30" fmla="*/ 2743320 w 2759649"/>
              <a:gd name="connsiteY30" fmla="*/ 1779814 h 3739243"/>
              <a:gd name="connsiteX31" fmla="*/ 2678006 w 2759649"/>
              <a:gd name="connsiteY31" fmla="*/ 1567543 h 3739243"/>
              <a:gd name="connsiteX32" fmla="*/ 2645349 w 2759649"/>
              <a:gd name="connsiteY32" fmla="*/ 1420586 h 3739243"/>
              <a:gd name="connsiteX33" fmla="*/ 2596363 w 2759649"/>
              <a:gd name="connsiteY33" fmla="*/ 1273628 h 3739243"/>
              <a:gd name="connsiteX34" fmla="*/ 2547377 w 2759649"/>
              <a:gd name="connsiteY34" fmla="*/ 1061357 h 3739243"/>
              <a:gd name="connsiteX35" fmla="*/ 2514720 w 2759649"/>
              <a:gd name="connsiteY35" fmla="*/ 898071 h 3739243"/>
              <a:gd name="connsiteX36" fmla="*/ 2416749 w 2759649"/>
              <a:gd name="connsiteY36" fmla="*/ 734786 h 3739243"/>
              <a:gd name="connsiteX37" fmla="*/ 2220806 w 2759649"/>
              <a:gd name="connsiteY37" fmla="*/ 424543 h 3739243"/>
              <a:gd name="connsiteX38" fmla="*/ 2155492 w 2759649"/>
              <a:gd name="connsiteY38" fmla="*/ 359228 h 3739243"/>
              <a:gd name="connsiteX39" fmla="*/ 2041192 w 2759649"/>
              <a:gd name="connsiteY39" fmla="*/ 228600 h 3739243"/>
              <a:gd name="connsiteX40" fmla="*/ 1943220 w 2759649"/>
              <a:gd name="connsiteY40" fmla="*/ 212271 h 3739243"/>
              <a:gd name="connsiteX41" fmla="*/ 1681963 w 2759649"/>
              <a:gd name="connsiteY41" fmla="*/ 114300 h 3739243"/>
              <a:gd name="connsiteX42" fmla="*/ 1551335 w 2759649"/>
              <a:gd name="connsiteY42" fmla="*/ 65314 h 3739243"/>
              <a:gd name="connsiteX43" fmla="*/ 1437035 w 2759649"/>
              <a:gd name="connsiteY43" fmla="*/ 32657 h 3739243"/>
              <a:gd name="connsiteX44" fmla="*/ 1273749 w 2759649"/>
              <a:gd name="connsiteY44" fmla="*/ 0 h 3739243"/>
              <a:gd name="connsiteX45" fmla="*/ 620606 w 2759649"/>
              <a:gd name="connsiteY45" fmla="*/ 16328 h 3739243"/>
              <a:gd name="connsiteX46" fmla="*/ 555292 w 2759649"/>
              <a:gd name="connsiteY46" fmla="*/ 32657 h 3739243"/>
              <a:gd name="connsiteX47" fmla="*/ 457320 w 2759649"/>
              <a:gd name="connsiteY47" fmla="*/ 48986 h 3739243"/>
              <a:gd name="connsiteX48" fmla="*/ 147077 w 2759649"/>
              <a:gd name="connsiteY48" fmla="*/ 65314 h 3739243"/>
              <a:gd name="connsiteX49" fmla="*/ 81763 w 2759649"/>
              <a:gd name="connsiteY49" fmla="*/ 97971 h 3739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2759649" h="3739243">
                <a:moveTo>
                  <a:pt x="81763" y="97971"/>
                </a:moveTo>
                <a:cubicBezTo>
                  <a:pt x="68156" y="144235"/>
                  <a:pt x="72230" y="261358"/>
                  <a:pt x="65435" y="342900"/>
                </a:cubicBezTo>
                <a:cubicBezTo>
                  <a:pt x="53282" y="488733"/>
                  <a:pt x="62570" y="449466"/>
                  <a:pt x="32777" y="538843"/>
                </a:cubicBezTo>
                <a:cubicBezTo>
                  <a:pt x="-3774" y="758158"/>
                  <a:pt x="120" y="709059"/>
                  <a:pt x="120" y="1077686"/>
                </a:cubicBezTo>
                <a:cubicBezTo>
                  <a:pt x="120" y="1311792"/>
                  <a:pt x="3698" y="1546056"/>
                  <a:pt x="16449" y="1779814"/>
                </a:cubicBezTo>
                <a:cubicBezTo>
                  <a:pt x="20055" y="1845931"/>
                  <a:pt x="39742" y="1910207"/>
                  <a:pt x="49106" y="1975757"/>
                </a:cubicBezTo>
                <a:lnTo>
                  <a:pt x="65435" y="2090057"/>
                </a:lnTo>
                <a:cubicBezTo>
                  <a:pt x="70878" y="2340428"/>
                  <a:pt x="74401" y="2590849"/>
                  <a:pt x="81763" y="2841171"/>
                </a:cubicBezTo>
                <a:cubicBezTo>
                  <a:pt x="91952" y="3187614"/>
                  <a:pt x="80498" y="3094830"/>
                  <a:pt x="114420" y="3298371"/>
                </a:cubicBezTo>
                <a:cubicBezTo>
                  <a:pt x="125831" y="3480950"/>
                  <a:pt x="70088" y="3514521"/>
                  <a:pt x="163406" y="3592286"/>
                </a:cubicBezTo>
                <a:cubicBezTo>
                  <a:pt x="184312" y="3609708"/>
                  <a:pt x="204379" y="3629101"/>
                  <a:pt x="228720" y="3641271"/>
                </a:cubicBezTo>
                <a:cubicBezTo>
                  <a:pt x="259510" y="3656666"/>
                  <a:pt x="294341" y="3662164"/>
                  <a:pt x="326692" y="3673928"/>
                </a:cubicBezTo>
                <a:cubicBezTo>
                  <a:pt x="354238" y="3683945"/>
                  <a:pt x="380320" y="3697966"/>
                  <a:pt x="408335" y="3706586"/>
                </a:cubicBezTo>
                <a:cubicBezTo>
                  <a:pt x="451233" y="3719786"/>
                  <a:pt x="538963" y="3739243"/>
                  <a:pt x="538963" y="3739243"/>
                </a:cubicBezTo>
                <a:cubicBezTo>
                  <a:pt x="793086" y="3696888"/>
                  <a:pt x="533446" y="3735921"/>
                  <a:pt x="1061477" y="3706586"/>
                </a:cubicBezTo>
                <a:cubicBezTo>
                  <a:pt x="1209517" y="3698362"/>
                  <a:pt x="1217744" y="3687037"/>
                  <a:pt x="1355392" y="3673928"/>
                </a:cubicBezTo>
                <a:cubicBezTo>
                  <a:pt x="1426038" y="3667200"/>
                  <a:pt x="1497049" y="3664661"/>
                  <a:pt x="1567663" y="3657600"/>
                </a:cubicBezTo>
                <a:cubicBezTo>
                  <a:pt x="1836453" y="3630721"/>
                  <a:pt x="1567497" y="3654906"/>
                  <a:pt x="1747277" y="3624943"/>
                </a:cubicBezTo>
                <a:cubicBezTo>
                  <a:pt x="1790562" y="3617729"/>
                  <a:pt x="1834409" y="3614414"/>
                  <a:pt x="1877906" y="3608614"/>
                </a:cubicBezTo>
                <a:lnTo>
                  <a:pt x="1992206" y="3592286"/>
                </a:lnTo>
                <a:cubicBezTo>
                  <a:pt x="2024929" y="3587252"/>
                  <a:pt x="2057917" y="3583402"/>
                  <a:pt x="2090177" y="3575957"/>
                </a:cubicBezTo>
                <a:cubicBezTo>
                  <a:pt x="2361565" y="3513329"/>
                  <a:pt x="2060737" y="3567257"/>
                  <a:pt x="2302449" y="3526971"/>
                </a:cubicBezTo>
                <a:cubicBezTo>
                  <a:pt x="2329663" y="3516085"/>
                  <a:pt x="2363366" y="3515040"/>
                  <a:pt x="2384092" y="3494314"/>
                </a:cubicBezTo>
                <a:cubicBezTo>
                  <a:pt x="2399960" y="3478446"/>
                  <a:pt x="2391580" y="3449627"/>
                  <a:pt x="2400420" y="3429000"/>
                </a:cubicBezTo>
                <a:cubicBezTo>
                  <a:pt x="2408150" y="3410962"/>
                  <a:pt x="2421029" y="3395505"/>
                  <a:pt x="2433077" y="3380014"/>
                </a:cubicBezTo>
                <a:cubicBezTo>
                  <a:pt x="2481277" y="3318042"/>
                  <a:pt x="2521778" y="3279620"/>
                  <a:pt x="2563706" y="3216728"/>
                </a:cubicBezTo>
                <a:cubicBezTo>
                  <a:pt x="2581311" y="3190321"/>
                  <a:pt x="2595088" y="3161493"/>
                  <a:pt x="2612692" y="3135086"/>
                </a:cubicBezTo>
                <a:cubicBezTo>
                  <a:pt x="2627788" y="3112442"/>
                  <a:pt x="2647253" y="3092849"/>
                  <a:pt x="2661677" y="3069771"/>
                </a:cubicBezTo>
                <a:cubicBezTo>
                  <a:pt x="2733018" y="2955625"/>
                  <a:pt x="2653703" y="3053066"/>
                  <a:pt x="2726992" y="2906486"/>
                </a:cubicBezTo>
                <a:lnTo>
                  <a:pt x="2759649" y="2841171"/>
                </a:lnTo>
                <a:cubicBezTo>
                  <a:pt x="2754206" y="2487385"/>
                  <a:pt x="2753283" y="2133501"/>
                  <a:pt x="2743320" y="1779814"/>
                </a:cubicBezTo>
                <a:cubicBezTo>
                  <a:pt x="2739984" y="1661401"/>
                  <a:pt x="2715235" y="1686675"/>
                  <a:pt x="2678006" y="1567543"/>
                </a:cubicBezTo>
                <a:cubicBezTo>
                  <a:pt x="2663038" y="1519647"/>
                  <a:pt x="2658780" y="1468936"/>
                  <a:pt x="2645349" y="1420586"/>
                </a:cubicBezTo>
                <a:cubicBezTo>
                  <a:pt x="2631529" y="1370834"/>
                  <a:pt x="2611765" y="1322913"/>
                  <a:pt x="2596363" y="1273628"/>
                </a:cubicBezTo>
                <a:cubicBezTo>
                  <a:pt x="2551940" y="1131476"/>
                  <a:pt x="2572452" y="1195087"/>
                  <a:pt x="2547377" y="1061357"/>
                </a:cubicBezTo>
                <a:cubicBezTo>
                  <a:pt x="2537148" y="1006801"/>
                  <a:pt x="2535335" y="949608"/>
                  <a:pt x="2514720" y="898071"/>
                </a:cubicBezTo>
                <a:cubicBezTo>
                  <a:pt x="2451537" y="740112"/>
                  <a:pt x="2521280" y="891582"/>
                  <a:pt x="2416749" y="734786"/>
                </a:cubicBezTo>
                <a:cubicBezTo>
                  <a:pt x="2346986" y="630142"/>
                  <a:pt x="2314066" y="517804"/>
                  <a:pt x="2220806" y="424543"/>
                </a:cubicBezTo>
                <a:cubicBezTo>
                  <a:pt x="2199035" y="402771"/>
                  <a:pt x="2175767" y="382400"/>
                  <a:pt x="2155492" y="359228"/>
                </a:cubicBezTo>
                <a:cubicBezTo>
                  <a:pt x="2126176" y="325724"/>
                  <a:pt x="2082595" y="249301"/>
                  <a:pt x="2041192" y="228600"/>
                </a:cubicBezTo>
                <a:cubicBezTo>
                  <a:pt x="2011579" y="213794"/>
                  <a:pt x="1975877" y="217714"/>
                  <a:pt x="1943220" y="212271"/>
                </a:cubicBezTo>
                <a:cubicBezTo>
                  <a:pt x="1742683" y="126328"/>
                  <a:pt x="1916547" y="197095"/>
                  <a:pt x="1681963" y="114300"/>
                </a:cubicBezTo>
                <a:cubicBezTo>
                  <a:pt x="1638111" y="98823"/>
                  <a:pt x="1595452" y="80020"/>
                  <a:pt x="1551335" y="65314"/>
                </a:cubicBezTo>
                <a:cubicBezTo>
                  <a:pt x="1513744" y="52784"/>
                  <a:pt x="1475606" y="41733"/>
                  <a:pt x="1437035" y="32657"/>
                </a:cubicBezTo>
                <a:cubicBezTo>
                  <a:pt x="1383004" y="19944"/>
                  <a:pt x="1273749" y="0"/>
                  <a:pt x="1273749" y="0"/>
                </a:cubicBezTo>
                <a:cubicBezTo>
                  <a:pt x="1056035" y="5443"/>
                  <a:pt x="838164" y="6439"/>
                  <a:pt x="620606" y="16328"/>
                </a:cubicBezTo>
                <a:cubicBezTo>
                  <a:pt x="598188" y="17347"/>
                  <a:pt x="577298" y="28256"/>
                  <a:pt x="555292" y="32657"/>
                </a:cubicBezTo>
                <a:cubicBezTo>
                  <a:pt x="522827" y="39150"/>
                  <a:pt x="490322" y="46346"/>
                  <a:pt x="457320" y="48986"/>
                </a:cubicBezTo>
                <a:cubicBezTo>
                  <a:pt x="354092" y="57244"/>
                  <a:pt x="250491" y="59871"/>
                  <a:pt x="147077" y="65314"/>
                </a:cubicBezTo>
                <a:cubicBezTo>
                  <a:pt x="87965" y="104722"/>
                  <a:pt x="95370" y="51707"/>
                  <a:pt x="81763" y="97971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F1A26FC-66A3-A062-E6A9-B26215360D67}"/>
              </a:ext>
            </a:extLst>
          </p:cNvPr>
          <p:cNvSpPr txBox="1"/>
          <p:nvPr/>
        </p:nvSpPr>
        <p:spPr>
          <a:xfrm>
            <a:off x="4773876" y="5698672"/>
            <a:ext cx="25794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Estimated by </a:t>
            </a:r>
          </a:p>
          <a:p>
            <a:r>
              <a:rPr lang="en-US" dirty="0"/>
              <a:t>residual AC-energy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73A16E8-FB4D-EB79-78BA-08A06219DD44}"/>
              </a:ext>
            </a:extLst>
          </p:cNvPr>
          <p:cNvCxnSpPr>
            <a:stCxn id="5" idx="0"/>
            <a:endCxn id="2" idx="35"/>
          </p:cNvCxnSpPr>
          <p:nvPr/>
        </p:nvCxnSpPr>
        <p:spPr>
          <a:xfrm flipH="1" flipV="1">
            <a:off x="6049108" y="4700954"/>
            <a:ext cx="14480" cy="9977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BEC573B-C714-0B2A-505D-DDF16FF876A2}"/>
              </a:ext>
            </a:extLst>
          </p:cNvPr>
          <p:cNvSpPr txBox="1"/>
          <p:nvPr/>
        </p:nvSpPr>
        <p:spPr>
          <a:xfrm>
            <a:off x="9217418" y="5676901"/>
            <a:ext cx="24384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Estimated by </a:t>
            </a:r>
          </a:p>
          <a:p>
            <a:r>
              <a:rPr lang="en-US" dirty="0"/>
              <a:t>Rate-distortion of </a:t>
            </a:r>
          </a:p>
          <a:p>
            <a:r>
              <a:rPr lang="en-US" dirty="0"/>
              <a:t>Gaussian source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CA7A1B8-518D-CDBE-5C63-477042696145}"/>
              </a:ext>
            </a:extLst>
          </p:cNvPr>
          <p:cNvCxnSpPr>
            <a:cxnSpLocks/>
            <a:endCxn id="4" idx="24"/>
          </p:cNvCxnSpPr>
          <p:nvPr/>
        </p:nvCxnSpPr>
        <p:spPr>
          <a:xfrm flipH="1" flipV="1">
            <a:off x="10270671" y="5290457"/>
            <a:ext cx="395532" cy="20306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>
            <a:extLst>
              <a:ext uri="{FF2B5EF4-FFF2-40B4-BE49-F238E27FC236}">
                <a16:creationId xmlns:a16="http://schemas.microsoft.com/office/drawing/2014/main" id="{98FA4F72-7F2A-4E4E-E173-A619833F58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Features</a:t>
            </a:r>
          </a:p>
        </p:txBody>
      </p:sp>
      <p:sp>
        <p:nvSpPr>
          <p:cNvPr id="30722" name="Rectangle 3">
            <a:extLst>
              <a:ext uri="{FF2B5EF4-FFF2-40B4-BE49-F238E27FC236}">
                <a16:creationId xmlns:a16="http://schemas.microsoft.com/office/drawing/2014/main" id="{45320FEA-A0F2-24DE-0825-BCE914F3A0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3514" y="1741714"/>
            <a:ext cx="10363200" cy="4114800"/>
          </a:xfrm>
        </p:spPr>
        <p:txBody>
          <a:bodyPr/>
          <a:lstStyle/>
          <a:p>
            <a:pPr eaLnBrk="1" hangingPunct="1"/>
            <a:r>
              <a:rPr lang="en-US" altLang="en-US" dirty="0"/>
              <a:t>Performs I (intra-coded)/P (predicted) and B (bi-directionally predicted) frame type coding analysis</a:t>
            </a:r>
          </a:p>
          <a:p>
            <a:pPr lvl="1" eaLnBrk="1" hangingPunct="1"/>
            <a:r>
              <a:rPr lang="en-US" altLang="en-US" dirty="0"/>
              <a:t>Configurable GOP (Group-Of-Pictures) structure</a:t>
            </a:r>
          </a:p>
          <a:p>
            <a:pPr lvl="2" eaLnBrk="1" hangingPunct="1"/>
            <a:r>
              <a:rPr lang="en-US" altLang="en-US" dirty="0"/>
              <a:t>I-only =&gt; All-intra configuration (picture coding)</a:t>
            </a:r>
          </a:p>
          <a:p>
            <a:pPr lvl="3" eaLnBrk="1" hangingPunct="1"/>
            <a:r>
              <a:rPr lang="en-US" altLang="en-US" dirty="0"/>
              <a:t>spatial complexity</a:t>
            </a:r>
          </a:p>
          <a:p>
            <a:pPr lvl="2" eaLnBrk="1" hangingPunct="1"/>
            <a:r>
              <a:rPr lang="en-US" altLang="en-US" dirty="0"/>
              <a:t>I-PPP =&gt; Low-delay configuration (video-calling)</a:t>
            </a:r>
          </a:p>
          <a:p>
            <a:pPr lvl="3" eaLnBrk="1" hangingPunct="1"/>
            <a:r>
              <a:rPr lang="en-US" altLang="en-US" dirty="0"/>
              <a:t>Faster configuration (half the time spent on searches)</a:t>
            </a:r>
          </a:p>
          <a:p>
            <a:pPr lvl="2" eaLnBrk="1" hangingPunct="1"/>
            <a:r>
              <a:rPr lang="en-US" altLang="en-US" dirty="0"/>
              <a:t>I-B-B-P =&gt; Video-on-demand configuration</a:t>
            </a:r>
          </a:p>
          <a:p>
            <a:pPr eaLnBrk="1" hangingPunct="1"/>
            <a:r>
              <a:rPr lang="en-US" altLang="en-US" dirty="0"/>
              <a:t>Configurable block size (currently 32x32)</a:t>
            </a:r>
          </a:p>
          <a:p>
            <a:pPr eaLnBrk="1" hangingPunct="1"/>
            <a:r>
              <a:rPr lang="en-US" altLang="en-US" dirty="0"/>
              <a:t>Uses PMVFAST (fast diamond search) motion estimation</a:t>
            </a:r>
          </a:p>
        </p:txBody>
      </p:sp>
    </p:spTree>
    <p:extLst>
      <p:ext uri="{BB962C8B-B14F-4D97-AF65-F5344CB8AC3E}">
        <p14:creationId xmlns:p14="http://schemas.microsoft.com/office/powerpoint/2010/main" val="1408869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>
            <a:extLst>
              <a:ext uri="{FF2B5EF4-FFF2-40B4-BE49-F238E27FC236}">
                <a16:creationId xmlns:a16="http://schemas.microsoft.com/office/drawing/2014/main" id="{98FA4F72-7F2A-4E4E-E173-A619833F58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Software</a:t>
            </a:r>
          </a:p>
        </p:txBody>
      </p:sp>
      <p:sp>
        <p:nvSpPr>
          <p:cNvPr id="30722" name="Rectangle 3">
            <a:extLst>
              <a:ext uri="{FF2B5EF4-FFF2-40B4-BE49-F238E27FC236}">
                <a16:creationId xmlns:a16="http://schemas.microsoft.com/office/drawing/2014/main" id="{45320FEA-A0F2-24DE-0825-BCE914F3A0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Open source: </a:t>
            </a:r>
            <a:r>
              <a:rPr lang="en-US" altLang="en-US" dirty="0">
                <a:hlinkClick r:id="rId2"/>
              </a:rPr>
              <a:t>https://github.com/facebookresearch/motion-search</a:t>
            </a:r>
            <a:endParaRPr lang="en-US" altLang="en-US" dirty="0"/>
          </a:p>
          <a:p>
            <a:pPr eaLnBrk="1" hangingPunct="1"/>
            <a:r>
              <a:rPr lang="en-US" altLang="en-US" dirty="0"/>
              <a:t>C/C++ code with SIMD optimization (SSE2)</a:t>
            </a:r>
          </a:p>
          <a:p>
            <a:pPr lvl="1" eaLnBrk="1" hangingPunct="1"/>
            <a:r>
              <a:rPr lang="en-US" altLang="en-US" dirty="0"/>
              <a:t>Opportunity to further accelerate through AVX/AVX2</a:t>
            </a:r>
          </a:p>
          <a:p>
            <a:pPr lvl="1" eaLnBrk="1" hangingPunct="1"/>
            <a:r>
              <a:rPr lang="en-US" altLang="en-US" dirty="0"/>
              <a:t>Opportunity to run on mobile clients by adding ARM-NEON SIMD</a:t>
            </a:r>
          </a:p>
          <a:p>
            <a:pPr eaLnBrk="1" hangingPunct="1"/>
            <a:r>
              <a:rPr lang="en-US" altLang="en-US" dirty="0"/>
              <a:t>Single-threaded, but can be easily multi-threaded at the frame level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9844F-FB02-F2C8-2825-E324EB4F3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A8849-D6CC-E24C-274B-189043BD1B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git clone https://</a:t>
            </a:r>
            <a:r>
              <a:rPr lang="en-US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github.com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/</a:t>
            </a:r>
            <a:r>
              <a:rPr lang="en-US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facebookresearch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/motion-</a:t>
            </a:r>
            <a:r>
              <a:rPr lang="en-US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search.git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r>
              <a:rPr lang="en-US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mkdir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build; cd build; </a:t>
            </a:r>
            <a:r>
              <a:rPr lang="en-US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cmake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.. ; make -j $(</a:t>
            </a:r>
            <a:r>
              <a:rPr lang="en-US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nproc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/</a:t>
            </a:r>
            <a:r>
              <a:rPr lang="en-US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usr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/bin/time -al 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b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in/</a:t>
            </a:r>
            <a:r>
              <a:rPr lang="en-US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motion_search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NETFLIX_ElFuente_1920x1080_14296frames_2997fps_001488_001590.yuv -W=1920 -H=1080 -b=0 </a:t>
            </a:r>
            <a:r>
              <a:rPr lang="en-US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output.txt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100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9844F-FB02-F2C8-2825-E324EB4F3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(1080p)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A8849-D6CC-E24C-274B-189043BD1B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18.5fps for I-P-P-P; 7.5MBytes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11.9fps for I-B-P; 10.5MBytes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10.4fps for I-B-B-P; 13.5MBytes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019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9844F-FB02-F2C8-2825-E324EB4F3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the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A8849-D6CC-E24C-274B-189043BD1B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pic	</a:t>
            </a:r>
            <a:r>
              <a:rPr lang="en-US" sz="20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picType</a:t>
            </a: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	</a:t>
            </a:r>
            <a:r>
              <a:rPr lang="en-US" sz="20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count:I</a:t>
            </a:r>
            <a:r>
              <a:rPr lang="en-US" sz="2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	P</a:t>
            </a: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	</a:t>
            </a:r>
            <a:r>
              <a:rPr lang="en-US" sz="2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B	error		bits</a:t>
            </a:r>
          </a:p>
          <a:p>
            <a:r>
              <a:rPr lang="en-US" sz="2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0	I		8160		0	0	576098	118692</a:t>
            </a:r>
          </a:p>
          <a:p>
            <a:r>
              <a:rPr lang="en-US" sz="2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1	B</a:t>
            </a: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		</a:t>
            </a:r>
            <a:r>
              <a:rPr lang="en-US" sz="2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984		290	6886	78470		94404</a:t>
            </a:r>
          </a:p>
          <a:p>
            <a:r>
              <a:rPr lang="en-US" sz="2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2	B</a:t>
            </a: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		</a:t>
            </a:r>
            <a:r>
              <a:rPr lang="en-US" sz="2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1111		335	6714	82693		94489</a:t>
            </a:r>
          </a:p>
          <a:p>
            <a:r>
              <a:rPr lang="en-US" sz="2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3	P</a:t>
            </a: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		</a:t>
            </a:r>
            <a:r>
              <a:rPr lang="en-US" sz="2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4925		3235	0	370356	109130</a:t>
            </a: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Menlo" panose="020B0609030804020204" pitchFamily="49" charset="0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1DB46C73-52FC-641A-8D3C-4E21EA78FF01}"/>
              </a:ext>
            </a:extLst>
          </p:cNvPr>
          <p:cNvSpPr/>
          <p:nvPr/>
        </p:nvSpPr>
        <p:spPr>
          <a:xfrm>
            <a:off x="3412671" y="1730829"/>
            <a:ext cx="1747158" cy="2269671"/>
          </a:xfrm>
          <a:custGeom>
            <a:avLst/>
            <a:gdLst>
              <a:gd name="connsiteX0" fmla="*/ 130629 w 1747158"/>
              <a:gd name="connsiteY0" fmla="*/ 228600 h 2269671"/>
              <a:gd name="connsiteX1" fmla="*/ 114300 w 1747158"/>
              <a:gd name="connsiteY1" fmla="*/ 342900 h 2269671"/>
              <a:gd name="connsiteX2" fmla="*/ 97972 w 1747158"/>
              <a:gd name="connsiteY2" fmla="*/ 391885 h 2269671"/>
              <a:gd name="connsiteX3" fmla="*/ 48986 w 1747158"/>
              <a:gd name="connsiteY3" fmla="*/ 571500 h 2269671"/>
              <a:gd name="connsiteX4" fmla="*/ 32658 w 1747158"/>
              <a:gd name="connsiteY4" fmla="*/ 914400 h 2269671"/>
              <a:gd name="connsiteX5" fmla="*/ 0 w 1747158"/>
              <a:gd name="connsiteY5" fmla="*/ 1175657 h 2269671"/>
              <a:gd name="connsiteX6" fmla="*/ 16329 w 1747158"/>
              <a:gd name="connsiteY6" fmla="*/ 1763485 h 2269671"/>
              <a:gd name="connsiteX7" fmla="*/ 32658 w 1747158"/>
              <a:gd name="connsiteY7" fmla="*/ 1845128 h 2269671"/>
              <a:gd name="connsiteX8" fmla="*/ 48986 w 1747158"/>
              <a:gd name="connsiteY8" fmla="*/ 1959428 h 2269671"/>
              <a:gd name="connsiteX9" fmla="*/ 81643 w 1747158"/>
              <a:gd name="connsiteY9" fmla="*/ 2073728 h 2269671"/>
              <a:gd name="connsiteX10" fmla="*/ 146958 w 1747158"/>
              <a:gd name="connsiteY10" fmla="*/ 2171700 h 2269671"/>
              <a:gd name="connsiteX11" fmla="*/ 179615 w 1747158"/>
              <a:gd name="connsiteY11" fmla="*/ 2220685 h 2269671"/>
              <a:gd name="connsiteX12" fmla="*/ 457200 w 1747158"/>
              <a:gd name="connsiteY12" fmla="*/ 2269671 h 2269671"/>
              <a:gd name="connsiteX13" fmla="*/ 914400 w 1747158"/>
              <a:gd name="connsiteY13" fmla="*/ 2253342 h 2269671"/>
              <a:gd name="connsiteX14" fmla="*/ 963386 w 1747158"/>
              <a:gd name="connsiteY14" fmla="*/ 2237014 h 2269671"/>
              <a:gd name="connsiteX15" fmla="*/ 1028700 w 1747158"/>
              <a:gd name="connsiteY15" fmla="*/ 2220685 h 2269671"/>
              <a:gd name="connsiteX16" fmla="*/ 1191986 w 1747158"/>
              <a:gd name="connsiteY16" fmla="*/ 2155371 h 2269671"/>
              <a:gd name="connsiteX17" fmla="*/ 1240972 w 1747158"/>
              <a:gd name="connsiteY17" fmla="*/ 2139042 h 2269671"/>
              <a:gd name="connsiteX18" fmla="*/ 1420586 w 1747158"/>
              <a:gd name="connsiteY18" fmla="*/ 2041071 h 2269671"/>
              <a:gd name="connsiteX19" fmla="*/ 1469572 w 1747158"/>
              <a:gd name="connsiteY19" fmla="*/ 1943100 h 2269671"/>
              <a:gd name="connsiteX20" fmla="*/ 1485900 w 1747158"/>
              <a:gd name="connsiteY20" fmla="*/ 1894114 h 2269671"/>
              <a:gd name="connsiteX21" fmla="*/ 1518558 w 1747158"/>
              <a:gd name="connsiteY21" fmla="*/ 1812471 h 2269671"/>
              <a:gd name="connsiteX22" fmla="*/ 1551215 w 1747158"/>
              <a:gd name="connsiteY22" fmla="*/ 1649185 h 2269671"/>
              <a:gd name="connsiteX23" fmla="*/ 1567543 w 1747158"/>
              <a:gd name="connsiteY23" fmla="*/ 1600200 h 2269671"/>
              <a:gd name="connsiteX24" fmla="*/ 1583872 w 1747158"/>
              <a:gd name="connsiteY24" fmla="*/ 1534885 h 2269671"/>
              <a:gd name="connsiteX25" fmla="*/ 1600200 w 1747158"/>
              <a:gd name="connsiteY25" fmla="*/ 1355271 h 2269671"/>
              <a:gd name="connsiteX26" fmla="*/ 1616529 w 1747158"/>
              <a:gd name="connsiteY26" fmla="*/ 1306285 h 2269671"/>
              <a:gd name="connsiteX27" fmla="*/ 1649186 w 1747158"/>
              <a:gd name="connsiteY27" fmla="*/ 1094014 h 2269671"/>
              <a:gd name="connsiteX28" fmla="*/ 1681843 w 1747158"/>
              <a:gd name="connsiteY28" fmla="*/ 996042 h 2269671"/>
              <a:gd name="connsiteX29" fmla="*/ 1698172 w 1747158"/>
              <a:gd name="connsiteY29" fmla="*/ 930728 h 2269671"/>
              <a:gd name="connsiteX30" fmla="*/ 1714500 w 1747158"/>
              <a:gd name="connsiteY30" fmla="*/ 832757 h 2269671"/>
              <a:gd name="connsiteX31" fmla="*/ 1747158 w 1747158"/>
              <a:gd name="connsiteY31" fmla="*/ 636814 h 2269671"/>
              <a:gd name="connsiteX32" fmla="*/ 1698172 w 1747158"/>
              <a:gd name="connsiteY32" fmla="*/ 457200 h 2269671"/>
              <a:gd name="connsiteX33" fmla="*/ 1681843 w 1747158"/>
              <a:gd name="connsiteY33" fmla="*/ 375557 h 2269671"/>
              <a:gd name="connsiteX34" fmla="*/ 1649186 w 1747158"/>
              <a:gd name="connsiteY34" fmla="*/ 277585 h 2269671"/>
              <a:gd name="connsiteX35" fmla="*/ 1632858 w 1747158"/>
              <a:gd name="connsiteY35" fmla="*/ 228600 h 2269671"/>
              <a:gd name="connsiteX36" fmla="*/ 1600200 w 1747158"/>
              <a:gd name="connsiteY36" fmla="*/ 163285 h 2269671"/>
              <a:gd name="connsiteX37" fmla="*/ 1534886 w 1747158"/>
              <a:gd name="connsiteY37" fmla="*/ 16328 h 2269671"/>
              <a:gd name="connsiteX38" fmla="*/ 1469572 w 1747158"/>
              <a:gd name="connsiteY38" fmla="*/ 0 h 2269671"/>
              <a:gd name="connsiteX39" fmla="*/ 636815 w 1747158"/>
              <a:gd name="connsiteY39" fmla="*/ 16328 h 2269671"/>
              <a:gd name="connsiteX40" fmla="*/ 489858 w 1747158"/>
              <a:gd name="connsiteY40" fmla="*/ 65314 h 2269671"/>
              <a:gd name="connsiteX41" fmla="*/ 277586 w 1747158"/>
              <a:gd name="connsiteY41" fmla="*/ 97971 h 2269671"/>
              <a:gd name="connsiteX42" fmla="*/ 195943 w 1747158"/>
              <a:gd name="connsiteY42" fmla="*/ 163285 h 2269671"/>
              <a:gd name="connsiteX43" fmla="*/ 130629 w 1747158"/>
              <a:gd name="connsiteY43" fmla="*/ 228600 h 2269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747158" h="2269671">
                <a:moveTo>
                  <a:pt x="130629" y="228600"/>
                </a:moveTo>
                <a:cubicBezTo>
                  <a:pt x="117022" y="258536"/>
                  <a:pt x="121848" y="305161"/>
                  <a:pt x="114300" y="342900"/>
                </a:cubicBezTo>
                <a:cubicBezTo>
                  <a:pt x="110925" y="359777"/>
                  <a:pt x="102501" y="375280"/>
                  <a:pt x="97972" y="391885"/>
                </a:cubicBezTo>
                <a:cubicBezTo>
                  <a:pt x="42729" y="594446"/>
                  <a:pt x="86569" y="458753"/>
                  <a:pt x="48986" y="571500"/>
                </a:cubicBezTo>
                <a:cubicBezTo>
                  <a:pt x="43543" y="685800"/>
                  <a:pt x="40270" y="800224"/>
                  <a:pt x="32658" y="914400"/>
                </a:cubicBezTo>
                <a:cubicBezTo>
                  <a:pt x="27513" y="991568"/>
                  <a:pt x="11247" y="1096931"/>
                  <a:pt x="0" y="1175657"/>
                </a:cubicBezTo>
                <a:cubicBezTo>
                  <a:pt x="5443" y="1371600"/>
                  <a:pt x="6778" y="1567700"/>
                  <a:pt x="16329" y="1763485"/>
                </a:cubicBezTo>
                <a:cubicBezTo>
                  <a:pt x="17681" y="1791205"/>
                  <a:pt x="28095" y="1817752"/>
                  <a:pt x="32658" y="1845128"/>
                </a:cubicBezTo>
                <a:cubicBezTo>
                  <a:pt x="38985" y="1883091"/>
                  <a:pt x="42101" y="1921562"/>
                  <a:pt x="48986" y="1959428"/>
                </a:cubicBezTo>
                <a:cubicBezTo>
                  <a:pt x="51270" y="1971992"/>
                  <a:pt x="72192" y="2056717"/>
                  <a:pt x="81643" y="2073728"/>
                </a:cubicBezTo>
                <a:cubicBezTo>
                  <a:pt x="100704" y="2108038"/>
                  <a:pt x="125186" y="2139043"/>
                  <a:pt x="146958" y="2171700"/>
                </a:cubicBezTo>
                <a:cubicBezTo>
                  <a:pt x="157844" y="2188028"/>
                  <a:pt x="162063" y="2211909"/>
                  <a:pt x="179615" y="2220685"/>
                </a:cubicBezTo>
                <a:cubicBezTo>
                  <a:pt x="308403" y="2285079"/>
                  <a:pt x="220660" y="2251475"/>
                  <a:pt x="457200" y="2269671"/>
                </a:cubicBezTo>
                <a:cubicBezTo>
                  <a:pt x="609600" y="2264228"/>
                  <a:pt x="762219" y="2263160"/>
                  <a:pt x="914400" y="2253342"/>
                </a:cubicBezTo>
                <a:cubicBezTo>
                  <a:pt x="931576" y="2252234"/>
                  <a:pt x="946836" y="2241742"/>
                  <a:pt x="963386" y="2237014"/>
                </a:cubicBezTo>
                <a:cubicBezTo>
                  <a:pt x="984964" y="2230849"/>
                  <a:pt x="1007205" y="2227134"/>
                  <a:pt x="1028700" y="2220685"/>
                </a:cubicBezTo>
                <a:cubicBezTo>
                  <a:pt x="1193885" y="2171129"/>
                  <a:pt x="1064684" y="2209929"/>
                  <a:pt x="1191986" y="2155371"/>
                </a:cubicBezTo>
                <a:cubicBezTo>
                  <a:pt x="1207806" y="2148591"/>
                  <a:pt x="1225303" y="2146164"/>
                  <a:pt x="1240972" y="2139042"/>
                </a:cubicBezTo>
                <a:cubicBezTo>
                  <a:pt x="1357400" y="2086120"/>
                  <a:pt x="1343894" y="2092198"/>
                  <a:pt x="1420586" y="2041071"/>
                </a:cubicBezTo>
                <a:cubicBezTo>
                  <a:pt x="1461632" y="1917936"/>
                  <a:pt x="1406262" y="2069721"/>
                  <a:pt x="1469572" y="1943100"/>
                </a:cubicBezTo>
                <a:cubicBezTo>
                  <a:pt x="1477269" y="1927705"/>
                  <a:pt x="1479857" y="1910230"/>
                  <a:pt x="1485900" y="1894114"/>
                </a:cubicBezTo>
                <a:cubicBezTo>
                  <a:pt x="1496192" y="1866669"/>
                  <a:pt x="1509289" y="1840278"/>
                  <a:pt x="1518558" y="1812471"/>
                </a:cubicBezTo>
                <a:cubicBezTo>
                  <a:pt x="1540243" y="1747417"/>
                  <a:pt x="1535140" y="1721523"/>
                  <a:pt x="1551215" y="1649185"/>
                </a:cubicBezTo>
                <a:cubicBezTo>
                  <a:pt x="1554949" y="1632383"/>
                  <a:pt x="1562815" y="1616749"/>
                  <a:pt x="1567543" y="1600200"/>
                </a:cubicBezTo>
                <a:cubicBezTo>
                  <a:pt x="1573708" y="1578622"/>
                  <a:pt x="1578429" y="1556657"/>
                  <a:pt x="1583872" y="1534885"/>
                </a:cubicBezTo>
                <a:cubicBezTo>
                  <a:pt x="1589315" y="1475014"/>
                  <a:pt x="1591698" y="1414785"/>
                  <a:pt x="1600200" y="1355271"/>
                </a:cubicBezTo>
                <a:cubicBezTo>
                  <a:pt x="1602634" y="1338232"/>
                  <a:pt x="1613357" y="1323202"/>
                  <a:pt x="1616529" y="1306285"/>
                </a:cubicBezTo>
                <a:cubicBezTo>
                  <a:pt x="1629722" y="1235922"/>
                  <a:pt x="1634438" y="1164068"/>
                  <a:pt x="1649186" y="1094014"/>
                </a:cubicBezTo>
                <a:cubicBezTo>
                  <a:pt x="1656278" y="1060329"/>
                  <a:pt x="1673494" y="1029438"/>
                  <a:pt x="1681843" y="996042"/>
                </a:cubicBezTo>
                <a:cubicBezTo>
                  <a:pt x="1687286" y="974271"/>
                  <a:pt x="1693771" y="952734"/>
                  <a:pt x="1698172" y="930728"/>
                </a:cubicBezTo>
                <a:cubicBezTo>
                  <a:pt x="1704665" y="898263"/>
                  <a:pt x="1708578" y="865330"/>
                  <a:pt x="1714500" y="832757"/>
                </a:cubicBezTo>
                <a:cubicBezTo>
                  <a:pt x="1746339" y="657640"/>
                  <a:pt x="1715862" y="855878"/>
                  <a:pt x="1747158" y="636814"/>
                </a:cubicBezTo>
                <a:cubicBezTo>
                  <a:pt x="1710142" y="414724"/>
                  <a:pt x="1757173" y="653868"/>
                  <a:pt x="1698172" y="457200"/>
                </a:cubicBezTo>
                <a:cubicBezTo>
                  <a:pt x="1690197" y="430617"/>
                  <a:pt x="1689145" y="402332"/>
                  <a:pt x="1681843" y="375557"/>
                </a:cubicBezTo>
                <a:cubicBezTo>
                  <a:pt x="1672785" y="342346"/>
                  <a:pt x="1660072" y="310242"/>
                  <a:pt x="1649186" y="277585"/>
                </a:cubicBezTo>
                <a:cubicBezTo>
                  <a:pt x="1643743" y="261257"/>
                  <a:pt x="1640555" y="243994"/>
                  <a:pt x="1632858" y="228600"/>
                </a:cubicBezTo>
                <a:cubicBezTo>
                  <a:pt x="1621972" y="206828"/>
                  <a:pt x="1609240" y="185886"/>
                  <a:pt x="1600200" y="163285"/>
                </a:cubicBezTo>
                <a:cubicBezTo>
                  <a:pt x="1592001" y="142789"/>
                  <a:pt x="1569156" y="39175"/>
                  <a:pt x="1534886" y="16328"/>
                </a:cubicBezTo>
                <a:cubicBezTo>
                  <a:pt x="1516214" y="3880"/>
                  <a:pt x="1491343" y="5443"/>
                  <a:pt x="1469572" y="0"/>
                </a:cubicBezTo>
                <a:cubicBezTo>
                  <a:pt x="1191986" y="5443"/>
                  <a:pt x="914070" y="1736"/>
                  <a:pt x="636815" y="16328"/>
                </a:cubicBezTo>
                <a:cubicBezTo>
                  <a:pt x="616115" y="17417"/>
                  <a:pt x="524701" y="56604"/>
                  <a:pt x="489858" y="65314"/>
                </a:cubicBezTo>
                <a:cubicBezTo>
                  <a:pt x="376727" y="93595"/>
                  <a:pt x="446847" y="79164"/>
                  <a:pt x="277586" y="97971"/>
                </a:cubicBezTo>
                <a:cubicBezTo>
                  <a:pt x="182221" y="129760"/>
                  <a:pt x="269800" y="89428"/>
                  <a:pt x="195943" y="163285"/>
                </a:cubicBezTo>
                <a:cubicBezTo>
                  <a:pt x="117128" y="242100"/>
                  <a:pt x="144236" y="198664"/>
                  <a:pt x="130629" y="228600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3F66D7-55F0-AE1B-1785-CA128746A9B0}"/>
              </a:ext>
            </a:extLst>
          </p:cNvPr>
          <p:cNvSpPr txBox="1"/>
          <p:nvPr/>
        </p:nvSpPr>
        <p:spPr>
          <a:xfrm>
            <a:off x="1295400" y="4191000"/>
            <a:ext cx="21659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# of Intra-coded</a:t>
            </a:r>
          </a:p>
          <a:p>
            <a:r>
              <a:rPr lang="en-US" dirty="0"/>
              <a:t>16x16 blocks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552DCA7-5407-D20A-D432-5DA20632B4F1}"/>
              </a:ext>
            </a:extLst>
          </p:cNvPr>
          <p:cNvCxnSpPr>
            <a:cxnSpLocks/>
            <a:stCxn id="7" idx="0"/>
            <a:endCxn id="6" idx="11"/>
          </p:cNvCxnSpPr>
          <p:nvPr/>
        </p:nvCxnSpPr>
        <p:spPr>
          <a:xfrm flipV="1">
            <a:off x="2378389" y="3951514"/>
            <a:ext cx="1213897" cy="2394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10">
            <a:extLst>
              <a:ext uri="{FF2B5EF4-FFF2-40B4-BE49-F238E27FC236}">
                <a16:creationId xmlns:a16="http://schemas.microsoft.com/office/drawing/2014/main" id="{FA89032E-9293-F9DE-AC5E-A3C516494FFB}"/>
              </a:ext>
            </a:extLst>
          </p:cNvPr>
          <p:cNvSpPr/>
          <p:nvPr/>
        </p:nvSpPr>
        <p:spPr>
          <a:xfrm>
            <a:off x="5339443" y="1812471"/>
            <a:ext cx="947057" cy="2155372"/>
          </a:xfrm>
          <a:custGeom>
            <a:avLst/>
            <a:gdLst>
              <a:gd name="connsiteX0" fmla="*/ 81643 w 947057"/>
              <a:gd name="connsiteY0" fmla="*/ 16329 h 2155372"/>
              <a:gd name="connsiteX1" fmla="*/ 32657 w 947057"/>
              <a:gd name="connsiteY1" fmla="*/ 130629 h 2155372"/>
              <a:gd name="connsiteX2" fmla="*/ 16328 w 947057"/>
              <a:gd name="connsiteY2" fmla="*/ 179615 h 2155372"/>
              <a:gd name="connsiteX3" fmla="*/ 0 w 947057"/>
              <a:gd name="connsiteY3" fmla="*/ 375558 h 2155372"/>
              <a:gd name="connsiteX4" fmla="*/ 16328 w 947057"/>
              <a:gd name="connsiteY4" fmla="*/ 816429 h 2155372"/>
              <a:gd name="connsiteX5" fmla="*/ 32657 w 947057"/>
              <a:gd name="connsiteY5" fmla="*/ 865415 h 2155372"/>
              <a:gd name="connsiteX6" fmla="*/ 48986 w 947057"/>
              <a:gd name="connsiteY6" fmla="*/ 930729 h 2155372"/>
              <a:gd name="connsiteX7" fmla="*/ 65314 w 947057"/>
              <a:gd name="connsiteY7" fmla="*/ 1371600 h 2155372"/>
              <a:gd name="connsiteX8" fmla="*/ 81643 w 947057"/>
              <a:gd name="connsiteY8" fmla="*/ 2008415 h 2155372"/>
              <a:gd name="connsiteX9" fmla="*/ 97971 w 947057"/>
              <a:gd name="connsiteY9" fmla="*/ 2057400 h 2155372"/>
              <a:gd name="connsiteX10" fmla="*/ 261257 w 947057"/>
              <a:gd name="connsiteY10" fmla="*/ 2106386 h 2155372"/>
              <a:gd name="connsiteX11" fmla="*/ 538843 w 947057"/>
              <a:gd name="connsiteY11" fmla="*/ 2155372 h 2155372"/>
              <a:gd name="connsiteX12" fmla="*/ 685800 w 947057"/>
              <a:gd name="connsiteY12" fmla="*/ 2139043 h 2155372"/>
              <a:gd name="connsiteX13" fmla="*/ 783771 w 947057"/>
              <a:gd name="connsiteY13" fmla="*/ 2106386 h 2155372"/>
              <a:gd name="connsiteX14" fmla="*/ 881743 w 947057"/>
              <a:gd name="connsiteY14" fmla="*/ 1975758 h 2155372"/>
              <a:gd name="connsiteX15" fmla="*/ 914400 w 947057"/>
              <a:gd name="connsiteY15" fmla="*/ 1861458 h 2155372"/>
              <a:gd name="connsiteX16" fmla="*/ 898071 w 947057"/>
              <a:gd name="connsiteY16" fmla="*/ 1779815 h 2155372"/>
              <a:gd name="connsiteX17" fmla="*/ 930728 w 947057"/>
              <a:gd name="connsiteY17" fmla="*/ 1306286 h 2155372"/>
              <a:gd name="connsiteX18" fmla="*/ 947057 w 947057"/>
              <a:gd name="connsiteY18" fmla="*/ 914400 h 2155372"/>
              <a:gd name="connsiteX19" fmla="*/ 914400 w 947057"/>
              <a:gd name="connsiteY19" fmla="*/ 718458 h 2155372"/>
              <a:gd name="connsiteX20" fmla="*/ 865414 w 947057"/>
              <a:gd name="connsiteY20" fmla="*/ 506186 h 2155372"/>
              <a:gd name="connsiteX21" fmla="*/ 832757 w 947057"/>
              <a:gd name="connsiteY21" fmla="*/ 342900 h 2155372"/>
              <a:gd name="connsiteX22" fmla="*/ 816428 w 947057"/>
              <a:gd name="connsiteY22" fmla="*/ 293915 h 2155372"/>
              <a:gd name="connsiteX23" fmla="*/ 734786 w 947057"/>
              <a:gd name="connsiteY23" fmla="*/ 179615 h 2155372"/>
              <a:gd name="connsiteX24" fmla="*/ 669471 w 947057"/>
              <a:gd name="connsiteY24" fmla="*/ 114300 h 2155372"/>
              <a:gd name="connsiteX25" fmla="*/ 636814 w 947057"/>
              <a:gd name="connsiteY25" fmla="*/ 65315 h 2155372"/>
              <a:gd name="connsiteX26" fmla="*/ 587828 w 947057"/>
              <a:gd name="connsiteY26" fmla="*/ 32658 h 2155372"/>
              <a:gd name="connsiteX27" fmla="*/ 489857 w 947057"/>
              <a:gd name="connsiteY27" fmla="*/ 0 h 2155372"/>
              <a:gd name="connsiteX28" fmla="*/ 146957 w 947057"/>
              <a:gd name="connsiteY28" fmla="*/ 16329 h 2155372"/>
              <a:gd name="connsiteX29" fmla="*/ 81643 w 947057"/>
              <a:gd name="connsiteY29" fmla="*/ 16329 h 2155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947057" h="2155372">
                <a:moveTo>
                  <a:pt x="81643" y="16329"/>
                </a:moveTo>
                <a:cubicBezTo>
                  <a:pt x="62593" y="35379"/>
                  <a:pt x="48052" y="92142"/>
                  <a:pt x="32657" y="130629"/>
                </a:cubicBezTo>
                <a:cubicBezTo>
                  <a:pt x="26265" y="146610"/>
                  <a:pt x="18603" y="162554"/>
                  <a:pt x="16328" y="179615"/>
                </a:cubicBezTo>
                <a:cubicBezTo>
                  <a:pt x="7666" y="244581"/>
                  <a:pt x="5443" y="310244"/>
                  <a:pt x="0" y="375558"/>
                </a:cubicBezTo>
                <a:cubicBezTo>
                  <a:pt x="5443" y="522515"/>
                  <a:pt x="6546" y="669697"/>
                  <a:pt x="16328" y="816429"/>
                </a:cubicBezTo>
                <a:cubicBezTo>
                  <a:pt x="17473" y="833603"/>
                  <a:pt x="27928" y="848865"/>
                  <a:pt x="32657" y="865415"/>
                </a:cubicBezTo>
                <a:cubicBezTo>
                  <a:pt x="38822" y="886993"/>
                  <a:pt x="43543" y="908958"/>
                  <a:pt x="48986" y="930729"/>
                </a:cubicBezTo>
                <a:cubicBezTo>
                  <a:pt x="54429" y="1077686"/>
                  <a:pt x="60860" y="1224610"/>
                  <a:pt x="65314" y="1371600"/>
                </a:cubicBezTo>
                <a:cubicBezTo>
                  <a:pt x="71746" y="1583844"/>
                  <a:pt x="71543" y="1796314"/>
                  <a:pt x="81643" y="2008415"/>
                </a:cubicBezTo>
                <a:cubicBezTo>
                  <a:pt x="82462" y="2025607"/>
                  <a:pt x="83965" y="2047396"/>
                  <a:pt x="97971" y="2057400"/>
                </a:cubicBezTo>
                <a:cubicBezTo>
                  <a:pt x="125845" y="2077310"/>
                  <a:pt x="222123" y="2094646"/>
                  <a:pt x="261257" y="2106386"/>
                </a:cubicBezTo>
                <a:cubicBezTo>
                  <a:pt x="440975" y="2160301"/>
                  <a:pt x="281785" y="2132003"/>
                  <a:pt x="538843" y="2155372"/>
                </a:cubicBezTo>
                <a:cubicBezTo>
                  <a:pt x="587829" y="2149929"/>
                  <a:pt x="637470" y="2148709"/>
                  <a:pt x="685800" y="2139043"/>
                </a:cubicBezTo>
                <a:cubicBezTo>
                  <a:pt x="719555" y="2132292"/>
                  <a:pt x="783771" y="2106386"/>
                  <a:pt x="783771" y="2106386"/>
                </a:cubicBezTo>
                <a:cubicBezTo>
                  <a:pt x="799790" y="2086362"/>
                  <a:pt x="864414" y="2010416"/>
                  <a:pt x="881743" y="1975758"/>
                </a:cubicBezTo>
                <a:cubicBezTo>
                  <a:pt x="893453" y="1952337"/>
                  <a:pt x="909170" y="1882378"/>
                  <a:pt x="914400" y="1861458"/>
                </a:cubicBezTo>
                <a:cubicBezTo>
                  <a:pt x="908957" y="1834244"/>
                  <a:pt x="898071" y="1807568"/>
                  <a:pt x="898071" y="1779815"/>
                </a:cubicBezTo>
                <a:cubicBezTo>
                  <a:pt x="898071" y="1389047"/>
                  <a:pt x="871683" y="1483429"/>
                  <a:pt x="930728" y="1306286"/>
                </a:cubicBezTo>
                <a:cubicBezTo>
                  <a:pt x="936171" y="1175657"/>
                  <a:pt x="947057" y="1045142"/>
                  <a:pt x="947057" y="914400"/>
                </a:cubicBezTo>
                <a:cubicBezTo>
                  <a:pt x="947057" y="815542"/>
                  <a:pt x="931596" y="798708"/>
                  <a:pt x="914400" y="718458"/>
                </a:cubicBezTo>
                <a:cubicBezTo>
                  <a:pt x="871162" y="516679"/>
                  <a:pt x="901530" y="614533"/>
                  <a:pt x="865414" y="506186"/>
                </a:cubicBezTo>
                <a:cubicBezTo>
                  <a:pt x="852583" y="429201"/>
                  <a:pt x="852244" y="411104"/>
                  <a:pt x="832757" y="342900"/>
                </a:cubicBezTo>
                <a:cubicBezTo>
                  <a:pt x="828028" y="326351"/>
                  <a:pt x="824125" y="309310"/>
                  <a:pt x="816428" y="293915"/>
                </a:cubicBezTo>
                <a:cubicBezTo>
                  <a:pt x="806267" y="273594"/>
                  <a:pt x="743416" y="189478"/>
                  <a:pt x="734786" y="179615"/>
                </a:cubicBezTo>
                <a:cubicBezTo>
                  <a:pt x="714511" y="156443"/>
                  <a:pt x="686550" y="139919"/>
                  <a:pt x="669471" y="114300"/>
                </a:cubicBezTo>
                <a:cubicBezTo>
                  <a:pt x="658585" y="97972"/>
                  <a:pt x="650691" y="79191"/>
                  <a:pt x="636814" y="65315"/>
                </a:cubicBezTo>
                <a:cubicBezTo>
                  <a:pt x="622937" y="51438"/>
                  <a:pt x="605761" y="40628"/>
                  <a:pt x="587828" y="32658"/>
                </a:cubicBezTo>
                <a:cubicBezTo>
                  <a:pt x="556371" y="18677"/>
                  <a:pt x="489857" y="0"/>
                  <a:pt x="489857" y="0"/>
                </a:cubicBezTo>
                <a:cubicBezTo>
                  <a:pt x="375557" y="5443"/>
                  <a:pt x="260991" y="6826"/>
                  <a:pt x="146957" y="16329"/>
                </a:cubicBezTo>
                <a:cubicBezTo>
                  <a:pt x="92808" y="20842"/>
                  <a:pt x="100693" y="-2721"/>
                  <a:pt x="81643" y="16329"/>
                </a:cubicBezTo>
                <a:close/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436BD7B-64FB-1C64-7FCE-01CDE61D86D2}"/>
              </a:ext>
            </a:extLst>
          </p:cNvPr>
          <p:cNvSpPr txBox="1"/>
          <p:nvPr/>
        </p:nvSpPr>
        <p:spPr>
          <a:xfrm>
            <a:off x="3973286" y="4169229"/>
            <a:ext cx="18536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# of P-coded</a:t>
            </a:r>
          </a:p>
          <a:p>
            <a:r>
              <a:rPr lang="en-US" dirty="0"/>
              <a:t>16x16 blocks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A06AA51-095B-4034-B558-229CB40D5D74}"/>
              </a:ext>
            </a:extLst>
          </p:cNvPr>
          <p:cNvCxnSpPr>
            <a:cxnSpLocks/>
            <a:stCxn id="12" idx="0"/>
            <a:endCxn id="11" idx="8"/>
          </p:cNvCxnSpPr>
          <p:nvPr/>
        </p:nvCxnSpPr>
        <p:spPr>
          <a:xfrm flipV="1">
            <a:off x="4900111" y="3820886"/>
            <a:ext cx="520975" cy="348343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reeform 16">
            <a:extLst>
              <a:ext uri="{FF2B5EF4-FFF2-40B4-BE49-F238E27FC236}">
                <a16:creationId xmlns:a16="http://schemas.microsoft.com/office/drawing/2014/main" id="{2342DCC7-33AB-52F5-7917-6C621EF073BD}"/>
              </a:ext>
            </a:extLst>
          </p:cNvPr>
          <p:cNvSpPr/>
          <p:nvPr/>
        </p:nvSpPr>
        <p:spPr>
          <a:xfrm>
            <a:off x="6319157" y="1845129"/>
            <a:ext cx="930729" cy="2106385"/>
          </a:xfrm>
          <a:custGeom>
            <a:avLst/>
            <a:gdLst>
              <a:gd name="connsiteX0" fmla="*/ 228600 w 930729"/>
              <a:gd name="connsiteY0" fmla="*/ 16328 h 2106385"/>
              <a:gd name="connsiteX1" fmla="*/ 114300 w 930729"/>
              <a:gd name="connsiteY1" fmla="*/ 32657 h 2106385"/>
              <a:gd name="connsiteX2" fmla="*/ 65314 w 930729"/>
              <a:gd name="connsiteY2" fmla="*/ 48985 h 2106385"/>
              <a:gd name="connsiteX3" fmla="*/ 0 w 930729"/>
              <a:gd name="connsiteY3" fmla="*/ 146957 h 2106385"/>
              <a:gd name="connsiteX4" fmla="*/ 16329 w 930729"/>
              <a:gd name="connsiteY4" fmla="*/ 326571 h 2106385"/>
              <a:gd name="connsiteX5" fmla="*/ 0 w 930729"/>
              <a:gd name="connsiteY5" fmla="*/ 391885 h 2106385"/>
              <a:gd name="connsiteX6" fmla="*/ 16329 w 930729"/>
              <a:gd name="connsiteY6" fmla="*/ 685800 h 2106385"/>
              <a:gd name="connsiteX7" fmla="*/ 48986 w 930729"/>
              <a:gd name="connsiteY7" fmla="*/ 849085 h 2106385"/>
              <a:gd name="connsiteX8" fmla="*/ 65314 w 930729"/>
              <a:gd name="connsiteY8" fmla="*/ 914400 h 2106385"/>
              <a:gd name="connsiteX9" fmla="*/ 97972 w 930729"/>
              <a:gd name="connsiteY9" fmla="*/ 1012371 h 2106385"/>
              <a:gd name="connsiteX10" fmla="*/ 65314 w 930729"/>
              <a:gd name="connsiteY10" fmla="*/ 1175657 h 2106385"/>
              <a:gd name="connsiteX11" fmla="*/ 81643 w 930729"/>
              <a:gd name="connsiteY11" fmla="*/ 1551214 h 2106385"/>
              <a:gd name="connsiteX12" fmla="*/ 97972 w 930729"/>
              <a:gd name="connsiteY12" fmla="*/ 1730828 h 2106385"/>
              <a:gd name="connsiteX13" fmla="*/ 114300 w 930729"/>
              <a:gd name="connsiteY13" fmla="*/ 2024742 h 2106385"/>
              <a:gd name="connsiteX14" fmla="*/ 146957 w 930729"/>
              <a:gd name="connsiteY14" fmla="*/ 2073728 h 2106385"/>
              <a:gd name="connsiteX15" fmla="*/ 195943 w 930729"/>
              <a:gd name="connsiteY15" fmla="*/ 2090057 h 2106385"/>
              <a:gd name="connsiteX16" fmla="*/ 310243 w 930729"/>
              <a:gd name="connsiteY16" fmla="*/ 2106385 h 2106385"/>
              <a:gd name="connsiteX17" fmla="*/ 506186 w 930729"/>
              <a:gd name="connsiteY17" fmla="*/ 2090057 h 2106385"/>
              <a:gd name="connsiteX18" fmla="*/ 555172 w 930729"/>
              <a:gd name="connsiteY18" fmla="*/ 2041071 h 2106385"/>
              <a:gd name="connsiteX19" fmla="*/ 604157 w 930729"/>
              <a:gd name="connsiteY19" fmla="*/ 2008414 h 2106385"/>
              <a:gd name="connsiteX20" fmla="*/ 718457 w 930729"/>
              <a:gd name="connsiteY20" fmla="*/ 1877785 h 2106385"/>
              <a:gd name="connsiteX21" fmla="*/ 767443 w 930729"/>
              <a:gd name="connsiteY21" fmla="*/ 1828800 h 2106385"/>
              <a:gd name="connsiteX22" fmla="*/ 816429 w 930729"/>
              <a:gd name="connsiteY22" fmla="*/ 1730828 h 2106385"/>
              <a:gd name="connsiteX23" fmla="*/ 849086 w 930729"/>
              <a:gd name="connsiteY23" fmla="*/ 1616528 h 2106385"/>
              <a:gd name="connsiteX24" fmla="*/ 865414 w 930729"/>
              <a:gd name="connsiteY24" fmla="*/ 1567542 h 2106385"/>
              <a:gd name="connsiteX25" fmla="*/ 898072 w 930729"/>
              <a:gd name="connsiteY25" fmla="*/ 1240971 h 2106385"/>
              <a:gd name="connsiteX26" fmla="*/ 930729 w 930729"/>
              <a:gd name="connsiteY26" fmla="*/ 1143000 h 2106385"/>
              <a:gd name="connsiteX27" fmla="*/ 898072 w 930729"/>
              <a:gd name="connsiteY27" fmla="*/ 636814 h 2106385"/>
              <a:gd name="connsiteX28" fmla="*/ 832757 w 930729"/>
              <a:gd name="connsiteY28" fmla="*/ 506185 h 2106385"/>
              <a:gd name="connsiteX29" fmla="*/ 767443 w 930729"/>
              <a:gd name="connsiteY29" fmla="*/ 391885 h 2106385"/>
              <a:gd name="connsiteX30" fmla="*/ 702129 w 930729"/>
              <a:gd name="connsiteY30" fmla="*/ 293914 h 2106385"/>
              <a:gd name="connsiteX31" fmla="*/ 669472 w 930729"/>
              <a:gd name="connsiteY31" fmla="*/ 244928 h 2106385"/>
              <a:gd name="connsiteX32" fmla="*/ 620486 w 930729"/>
              <a:gd name="connsiteY32" fmla="*/ 212271 h 2106385"/>
              <a:gd name="connsiteX33" fmla="*/ 587829 w 930729"/>
              <a:gd name="connsiteY33" fmla="*/ 81642 h 2106385"/>
              <a:gd name="connsiteX34" fmla="*/ 522514 w 930729"/>
              <a:gd name="connsiteY34" fmla="*/ 0 h 2106385"/>
              <a:gd name="connsiteX35" fmla="*/ 375557 w 930729"/>
              <a:gd name="connsiteY35" fmla="*/ 16328 h 2106385"/>
              <a:gd name="connsiteX36" fmla="*/ 228600 w 930729"/>
              <a:gd name="connsiteY36" fmla="*/ 16328 h 2106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930729" h="2106385">
                <a:moveTo>
                  <a:pt x="228600" y="16328"/>
                </a:moveTo>
                <a:cubicBezTo>
                  <a:pt x="185057" y="19049"/>
                  <a:pt x="152039" y="25109"/>
                  <a:pt x="114300" y="32657"/>
                </a:cubicBezTo>
                <a:cubicBezTo>
                  <a:pt x="97422" y="36033"/>
                  <a:pt x="77485" y="36814"/>
                  <a:pt x="65314" y="48985"/>
                </a:cubicBezTo>
                <a:cubicBezTo>
                  <a:pt x="37561" y="76738"/>
                  <a:pt x="0" y="146957"/>
                  <a:pt x="0" y="146957"/>
                </a:cubicBezTo>
                <a:cubicBezTo>
                  <a:pt x="5443" y="206828"/>
                  <a:pt x="16329" y="266453"/>
                  <a:pt x="16329" y="326571"/>
                </a:cubicBezTo>
                <a:cubicBezTo>
                  <a:pt x="16329" y="349012"/>
                  <a:pt x="0" y="369444"/>
                  <a:pt x="0" y="391885"/>
                </a:cubicBezTo>
                <a:cubicBezTo>
                  <a:pt x="0" y="490008"/>
                  <a:pt x="8504" y="587990"/>
                  <a:pt x="16329" y="685800"/>
                </a:cubicBezTo>
                <a:cubicBezTo>
                  <a:pt x="27167" y="821278"/>
                  <a:pt x="24030" y="761737"/>
                  <a:pt x="48986" y="849085"/>
                </a:cubicBezTo>
                <a:cubicBezTo>
                  <a:pt x="55151" y="870663"/>
                  <a:pt x="58865" y="892905"/>
                  <a:pt x="65314" y="914400"/>
                </a:cubicBezTo>
                <a:cubicBezTo>
                  <a:pt x="75206" y="947372"/>
                  <a:pt x="97972" y="1012371"/>
                  <a:pt x="97972" y="1012371"/>
                </a:cubicBezTo>
                <a:cubicBezTo>
                  <a:pt x="87086" y="1066800"/>
                  <a:pt x="62903" y="1120203"/>
                  <a:pt x="65314" y="1175657"/>
                </a:cubicBezTo>
                <a:cubicBezTo>
                  <a:pt x="70757" y="1300843"/>
                  <a:pt x="74285" y="1426126"/>
                  <a:pt x="81643" y="1551214"/>
                </a:cubicBezTo>
                <a:cubicBezTo>
                  <a:pt x="85173" y="1611228"/>
                  <a:pt x="93836" y="1670852"/>
                  <a:pt x="97972" y="1730828"/>
                </a:cubicBezTo>
                <a:cubicBezTo>
                  <a:pt x="104723" y="1828718"/>
                  <a:pt x="100424" y="1927606"/>
                  <a:pt x="114300" y="2024742"/>
                </a:cubicBezTo>
                <a:cubicBezTo>
                  <a:pt x="117075" y="2044169"/>
                  <a:pt x="131633" y="2061469"/>
                  <a:pt x="146957" y="2073728"/>
                </a:cubicBezTo>
                <a:cubicBezTo>
                  <a:pt x="160397" y="2084480"/>
                  <a:pt x="179065" y="2086681"/>
                  <a:pt x="195943" y="2090057"/>
                </a:cubicBezTo>
                <a:cubicBezTo>
                  <a:pt x="233682" y="2097605"/>
                  <a:pt x="272143" y="2100942"/>
                  <a:pt x="310243" y="2106385"/>
                </a:cubicBezTo>
                <a:cubicBezTo>
                  <a:pt x="375557" y="2100942"/>
                  <a:pt x="442858" y="2106944"/>
                  <a:pt x="506186" y="2090057"/>
                </a:cubicBezTo>
                <a:cubicBezTo>
                  <a:pt x="528499" y="2084107"/>
                  <a:pt x="537432" y="2055854"/>
                  <a:pt x="555172" y="2041071"/>
                </a:cubicBezTo>
                <a:cubicBezTo>
                  <a:pt x="570248" y="2028508"/>
                  <a:pt x="587829" y="2019300"/>
                  <a:pt x="604157" y="2008414"/>
                </a:cubicBezTo>
                <a:cubicBezTo>
                  <a:pt x="658162" y="1927406"/>
                  <a:pt x="622939" y="1973302"/>
                  <a:pt x="718457" y="1877785"/>
                </a:cubicBezTo>
                <a:lnTo>
                  <a:pt x="767443" y="1828800"/>
                </a:lnTo>
                <a:cubicBezTo>
                  <a:pt x="808489" y="1705665"/>
                  <a:pt x="753119" y="1857450"/>
                  <a:pt x="816429" y="1730828"/>
                </a:cubicBezTo>
                <a:cubicBezTo>
                  <a:pt x="829476" y="1704733"/>
                  <a:pt x="842113" y="1640935"/>
                  <a:pt x="849086" y="1616528"/>
                </a:cubicBezTo>
                <a:cubicBezTo>
                  <a:pt x="853814" y="1599978"/>
                  <a:pt x="859971" y="1583871"/>
                  <a:pt x="865414" y="1567542"/>
                </a:cubicBezTo>
                <a:cubicBezTo>
                  <a:pt x="868783" y="1527120"/>
                  <a:pt x="884731" y="1303229"/>
                  <a:pt x="898072" y="1240971"/>
                </a:cubicBezTo>
                <a:cubicBezTo>
                  <a:pt x="905285" y="1207312"/>
                  <a:pt x="930729" y="1143000"/>
                  <a:pt x="930729" y="1143000"/>
                </a:cubicBezTo>
                <a:cubicBezTo>
                  <a:pt x="876533" y="926220"/>
                  <a:pt x="929645" y="1157767"/>
                  <a:pt x="898072" y="636814"/>
                </a:cubicBezTo>
                <a:cubicBezTo>
                  <a:pt x="891485" y="528130"/>
                  <a:pt x="901603" y="552082"/>
                  <a:pt x="832757" y="506185"/>
                </a:cubicBezTo>
                <a:cubicBezTo>
                  <a:pt x="672067" y="291929"/>
                  <a:pt x="856496" y="552180"/>
                  <a:pt x="767443" y="391885"/>
                </a:cubicBezTo>
                <a:cubicBezTo>
                  <a:pt x="748382" y="357575"/>
                  <a:pt x="723900" y="326571"/>
                  <a:pt x="702129" y="293914"/>
                </a:cubicBezTo>
                <a:cubicBezTo>
                  <a:pt x="691243" y="277585"/>
                  <a:pt x="685801" y="255814"/>
                  <a:pt x="669472" y="244928"/>
                </a:cubicBezTo>
                <a:lnTo>
                  <a:pt x="620486" y="212271"/>
                </a:lnTo>
                <a:cubicBezTo>
                  <a:pt x="614276" y="181224"/>
                  <a:pt x="604564" y="115112"/>
                  <a:pt x="587829" y="81642"/>
                </a:cubicBezTo>
                <a:cubicBezTo>
                  <a:pt x="567231" y="40446"/>
                  <a:pt x="552889" y="30374"/>
                  <a:pt x="522514" y="0"/>
                </a:cubicBezTo>
                <a:cubicBezTo>
                  <a:pt x="473528" y="5443"/>
                  <a:pt x="423887" y="6662"/>
                  <a:pt x="375557" y="16328"/>
                </a:cubicBezTo>
                <a:cubicBezTo>
                  <a:pt x="195058" y="52427"/>
                  <a:pt x="272143" y="13607"/>
                  <a:pt x="228600" y="16328"/>
                </a:cubicBezTo>
                <a:close/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828995B-C2A7-0472-736E-21B79A9BCFAF}"/>
              </a:ext>
            </a:extLst>
          </p:cNvPr>
          <p:cNvSpPr txBox="1"/>
          <p:nvPr/>
        </p:nvSpPr>
        <p:spPr>
          <a:xfrm>
            <a:off x="6207935" y="4178355"/>
            <a:ext cx="18536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# of B-coded</a:t>
            </a:r>
          </a:p>
          <a:p>
            <a:r>
              <a:rPr lang="en-US" dirty="0"/>
              <a:t>16x16 blocks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F85B9B7-AE4A-0F5B-84D6-9929846A42ED}"/>
              </a:ext>
            </a:extLst>
          </p:cNvPr>
          <p:cNvCxnSpPr>
            <a:cxnSpLocks/>
            <a:stCxn id="18" idx="0"/>
            <a:endCxn id="17" idx="18"/>
          </p:cNvCxnSpPr>
          <p:nvPr/>
        </p:nvCxnSpPr>
        <p:spPr>
          <a:xfrm flipH="1" flipV="1">
            <a:off x="6874329" y="3886200"/>
            <a:ext cx="260431" cy="292155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reeform 22">
            <a:extLst>
              <a:ext uri="{FF2B5EF4-FFF2-40B4-BE49-F238E27FC236}">
                <a16:creationId xmlns:a16="http://schemas.microsoft.com/office/drawing/2014/main" id="{0D23E08E-3B1E-BC27-CE40-A7B5B802AC8B}"/>
              </a:ext>
            </a:extLst>
          </p:cNvPr>
          <p:cNvSpPr/>
          <p:nvPr/>
        </p:nvSpPr>
        <p:spPr>
          <a:xfrm>
            <a:off x="7260874" y="1796143"/>
            <a:ext cx="1409597" cy="2155371"/>
          </a:xfrm>
          <a:custGeom>
            <a:avLst/>
            <a:gdLst>
              <a:gd name="connsiteX0" fmla="*/ 282926 w 1409597"/>
              <a:gd name="connsiteY0" fmla="*/ 130628 h 2155371"/>
              <a:gd name="connsiteX1" fmla="*/ 168626 w 1409597"/>
              <a:gd name="connsiteY1" fmla="*/ 146957 h 2155371"/>
              <a:gd name="connsiteX2" fmla="*/ 54326 w 1409597"/>
              <a:gd name="connsiteY2" fmla="*/ 179614 h 2155371"/>
              <a:gd name="connsiteX3" fmla="*/ 21669 w 1409597"/>
              <a:gd name="connsiteY3" fmla="*/ 228600 h 2155371"/>
              <a:gd name="connsiteX4" fmla="*/ 21669 w 1409597"/>
              <a:gd name="connsiteY4" fmla="*/ 522514 h 2155371"/>
              <a:gd name="connsiteX5" fmla="*/ 37997 w 1409597"/>
              <a:gd name="connsiteY5" fmla="*/ 571500 h 2155371"/>
              <a:gd name="connsiteX6" fmla="*/ 70655 w 1409597"/>
              <a:gd name="connsiteY6" fmla="*/ 604157 h 2155371"/>
              <a:gd name="connsiteX7" fmla="*/ 103312 w 1409597"/>
              <a:gd name="connsiteY7" fmla="*/ 702128 h 2155371"/>
              <a:gd name="connsiteX8" fmla="*/ 70655 w 1409597"/>
              <a:gd name="connsiteY8" fmla="*/ 1012371 h 2155371"/>
              <a:gd name="connsiteX9" fmla="*/ 103312 w 1409597"/>
              <a:gd name="connsiteY9" fmla="*/ 1404257 h 2155371"/>
              <a:gd name="connsiteX10" fmla="*/ 119640 w 1409597"/>
              <a:gd name="connsiteY10" fmla="*/ 1453243 h 2155371"/>
              <a:gd name="connsiteX11" fmla="*/ 70655 w 1409597"/>
              <a:gd name="connsiteY11" fmla="*/ 1665514 h 2155371"/>
              <a:gd name="connsiteX12" fmla="*/ 54326 w 1409597"/>
              <a:gd name="connsiteY12" fmla="*/ 1714500 h 2155371"/>
              <a:gd name="connsiteX13" fmla="*/ 70655 w 1409597"/>
              <a:gd name="connsiteY13" fmla="*/ 1910443 h 2155371"/>
              <a:gd name="connsiteX14" fmla="*/ 103312 w 1409597"/>
              <a:gd name="connsiteY14" fmla="*/ 2008414 h 2155371"/>
              <a:gd name="connsiteX15" fmla="*/ 250269 w 1409597"/>
              <a:gd name="connsiteY15" fmla="*/ 2090057 h 2155371"/>
              <a:gd name="connsiteX16" fmla="*/ 429883 w 1409597"/>
              <a:gd name="connsiteY16" fmla="*/ 2106386 h 2155371"/>
              <a:gd name="connsiteX17" fmla="*/ 478869 w 1409597"/>
              <a:gd name="connsiteY17" fmla="*/ 2122714 h 2155371"/>
              <a:gd name="connsiteX18" fmla="*/ 576840 w 1409597"/>
              <a:gd name="connsiteY18" fmla="*/ 2139043 h 2155371"/>
              <a:gd name="connsiteX19" fmla="*/ 658483 w 1409597"/>
              <a:gd name="connsiteY19" fmla="*/ 2155371 h 2155371"/>
              <a:gd name="connsiteX20" fmla="*/ 919740 w 1409597"/>
              <a:gd name="connsiteY20" fmla="*/ 2139043 h 2155371"/>
              <a:gd name="connsiteX21" fmla="*/ 985055 w 1409597"/>
              <a:gd name="connsiteY21" fmla="*/ 2122714 h 2155371"/>
              <a:gd name="connsiteX22" fmla="*/ 1034040 w 1409597"/>
              <a:gd name="connsiteY22" fmla="*/ 2090057 h 2155371"/>
              <a:gd name="connsiteX23" fmla="*/ 1132012 w 1409597"/>
              <a:gd name="connsiteY23" fmla="*/ 2057400 h 2155371"/>
              <a:gd name="connsiteX24" fmla="*/ 1164669 w 1409597"/>
              <a:gd name="connsiteY24" fmla="*/ 2008414 h 2155371"/>
              <a:gd name="connsiteX25" fmla="*/ 1246312 w 1409597"/>
              <a:gd name="connsiteY25" fmla="*/ 1926771 h 2155371"/>
              <a:gd name="connsiteX26" fmla="*/ 1262640 w 1409597"/>
              <a:gd name="connsiteY26" fmla="*/ 1877786 h 2155371"/>
              <a:gd name="connsiteX27" fmla="*/ 1278969 w 1409597"/>
              <a:gd name="connsiteY27" fmla="*/ 1763486 h 2155371"/>
              <a:gd name="connsiteX28" fmla="*/ 1376940 w 1409597"/>
              <a:gd name="connsiteY28" fmla="*/ 1600200 h 2155371"/>
              <a:gd name="connsiteX29" fmla="*/ 1409597 w 1409597"/>
              <a:gd name="connsiteY29" fmla="*/ 1534886 h 2155371"/>
              <a:gd name="connsiteX30" fmla="*/ 1393269 w 1409597"/>
              <a:gd name="connsiteY30" fmla="*/ 1208314 h 2155371"/>
              <a:gd name="connsiteX31" fmla="*/ 1360612 w 1409597"/>
              <a:gd name="connsiteY31" fmla="*/ 930728 h 2155371"/>
              <a:gd name="connsiteX32" fmla="*/ 1327955 w 1409597"/>
              <a:gd name="connsiteY32" fmla="*/ 669471 h 2155371"/>
              <a:gd name="connsiteX33" fmla="*/ 1295297 w 1409597"/>
              <a:gd name="connsiteY33" fmla="*/ 571500 h 2155371"/>
              <a:gd name="connsiteX34" fmla="*/ 1262640 w 1409597"/>
              <a:gd name="connsiteY34" fmla="*/ 473528 h 2155371"/>
              <a:gd name="connsiteX35" fmla="*/ 1229983 w 1409597"/>
              <a:gd name="connsiteY35" fmla="*/ 424543 h 2155371"/>
              <a:gd name="connsiteX36" fmla="*/ 1180997 w 1409597"/>
              <a:gd name="connsiteY36" fmla="*/ 310243 h 2155371"/>
              <a:gd name="connsiteX37" fmla="*/ 1164669 w 1409597"/>
              <a:gd name="connsiteY37" fmla="*/ 261257 h 2155371"/>
              <a:gd name="connsiteX38" fmla="*/ 1001383 w 1409597"/>
              <a:gd name="connsiteY38" fmla="*/ 212271 h 2155371"/>
              <a:gd name="connsiteX39" fmla="*/ 903412 w 1409597"/>
              <a:gd name="connsiteY39" fmla="*/ 130628 h 2155371"/>
              <a:gd name="connsiteX40" fmla="*/ 854426 w 1409597"/>
              <a:gd name="connsiteY40" fmla="*/ 114300 h 2155371"/>
              <a:gd name="connsiteX41" fmla="*/ 756455 w 1409597"/>
              <a:gd name="connsiteY41" fmla="*/ 32657 h 2155371"/>
              <a:gd name="connsiteX42" fmla="*/ 642155 w 1409597"/>
              <a:gd name="connsiteY42" fmla="*/ 0 h 2155371"/>
              <a:gd name="connsiteX43" fmla="*/ 495197 w 1409597"/>
              <a:gd name="connsiteY43" fmla="*/ 16328 h 2155371"/>
              <a:gd name="connsiteX44" fmla="*/ 397226 w 1409597"/>
              <a:gd name="connsiteY44" fmla="*/ 81643 h 2155371"/>
              <a:gd name="connsiteX45" fmla="*/ 348240 w 1409597"/>
              <a:gd name="connsiteY45" fmla="*/ 114300 h 2155371"/>
              <a:gd name="connsiteX46" fmla="*/ 282926 w 1409597"/>
              <a:gd name="connsiteY46" fmla="*/ 130628 h 2155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409597" h="2155371">
                <a:moveTo>
                  <a:pt x="282926" y="130628"/>
                </a:moveTo>
                <a:cubicBezTo>
                  <a:pt x="252991" y="136071"/>
                  <a:pt x="206492" y="140072"/>
                  <a:pt x="168626" y="146957"/>
                </a:cubicBezTo>
                <a:cubicBezTo>
                  <a:pt x="123525" y="155157"/>
                  <a:pt x="96292" y="165626"/>
                  <a:pt x="54326" y="179614"/>
                </a:cubicBezTo>
                <a:cubicBezTo>
                  <a:pt x="43440" y="195943"/>
                  <a:pt x="30445" y="211047"/>
                  <a:pt x="21669" y="228600"/>
                </a:cubicBezTo>
                <a:cubicBezTo>
                  <a:pt x="-22367" y="316672"/>
                  <a:pt x="12903" y="443620"/>
                  <a:pt x="21669" y="522514"/>
                </a:cubicBezTo>
                <a:cubicBezTo>
                  <a:pt x="23570" y="539621"/>
                  <a:pt x="29142" y="556741"/>
                  <a:pt x="37997" y="571500"/>
                </a:cubicBezTo>
                <a:cubicBezTo>
                  <a:pt x="45918" y="584701"/>
                  <a:pt x="59769" y="593271"/>
                  <a:pt x="70655" y="604157"/>
                </a:cubicBezTo>
                <a:cubicBezTo>
                  <a:pt x="81541" y="636814"/>
                  <a:pt x="105765" y="667792"/>
                  <a:pt x="103312" y="702128"/>
                </a:cubicBezTo>
                <a:cubicBezTo>
                  <a:pt x="85006" y="958411"/>
                  <a:pt x="101965" y="855817"/>
                  <a:pt x="70655" y="1012371"/>
                </a:cubicBezTo>
                <a:cubicBezTo>
                  <a:pt x="78132" y="1146958"/>
                  <a:pt x="74457" y="1274411"/>
                  <a:pt x="103312" y="1404257"/>
                </a:cubicBezTo>
                <a:cubicBezTo>
                  <a:pt x="107046" y="1421059"/>
                  <a:pt x="114197" y="1436914"/>
                  <a:pt x="119640" y="1453243"/>
                </a:cubicBezTo>
                <a:cubicBezTo>
                  <a:pt x="98444" y="1601619"/>
                  <a:pt x="115482" y="1531033"/>
                  <a:pt x="70655" y="1665514"/>
                </a:cubicBezTo>
                <a:lnTo>
                  <a:pt x="54326" y="1714500"/>
                </a:lnTo>
                <a:cubicBezTo>
                  <a:pt x="59769" y="1779814"/>
                  <a:pt x="59880" y="1845794"/>
                  <a:pt x="70655" y="1910443"/>
                </a:cubicBezTo>
                <a:cubicBezTo>
                  <a:pt x="76314" y="1944398"/>
                  <a:pt x="74670" y="1989319"/>
                  <a:pt x="103312" y="2008414"/>
                </a:cubicBezTo>
                <a:cubicBezTo>
                  <a:pt x="144108" y="2035611"/>
                  <a:pt x="195402" y="2082219"/>
                  <a:pt x="250269" y="2090057"/>
                </a:cubicBezTo>
                <a:cubicBezTo>
                  <a:pt x="309783" y="2098559"/>
                  <a:pt x="370012" y="2100943"/>
                  <a:pt x="429883" y="2106386"/>
                </a:cubicBezTo>
                <a:cubicBezTo>
                  <a:pt x="446212" y="2111829"/>
                  <a:pt x="462067" y="2118980"/>
                  <a:pt x="478869" y="2122714"/>
                </a:cubicBezTo>
                <a:cubicBezTo>
                  <a:pt x="511188" y="2129896"/>
                  <a:pt x="544267" y="2133121"/>
                  <a:pt x="576840" y="2139043"/>
                </a:cubicBezTo>
                <a:cubicBezTo>
                  <a:pt x="604146" y="2144008"/>
                  <a:pt x="631269" y="2149928"/>
                  <a:pt x="658483" y="2155371"/>
                </a:cubicBezTo>
                <a:cubicBezTo>
                  <a:pt x="745569" y="2149928"/>
                  <a:pt x="832917" y="2147725"/>
                  <a:pt x="919740" y="2139043"/>
                </a:cubicBezTo>
                <a:cubicBezTo>
                  <a:pt x="942070" y="2136810"/>
                  <a:pt x="964428" y="2131554"/>
                  <a:pt x="985055" y="2122714"/>
                </a:cubicBezTo>
                <a:cubicBezTo>
                  <a:pt x="1003093" y="2114984"/>
                  <a:pt x="1016107" y="2098027"/>
                  <a:pt x="1034040" y="2090057"/>
                </a:cubicBezTo>
                <a:cubicBezTo>
                  <a:pt x="1065497" y="2076076"/>
                  <a:pt x="1132012" y="2057400"/>
                  <a:pt x="1132012" y="2057400"/>
                </a:cubicBezTo>
                <a:cubicBezTo>
                  <a:pt x="1142898" y="2041071"/>
                  <a:pt x="1150792" y="2022291"/>
                  <a:pt x="1164669" y="2008414"/>
                </a:cubicBezTo>
                <a:cubicBezTo>
                  <a:pt x="1273526" y="1899557"/>
                  <a:pt x="1159227" y="2057400"/>
                  <a:pt x="1246312" y="1926771"/>
                </a:cubicBezTo>
                <a:cubicBezTo>
                  <a:pt x="1251755" y="1910443"/>
                  <a:pt x="1259265" y="1894663"/>
                  <a:pt x="1262640" y="1877786"/>
                </a:cubicBezTo>
                <a:cubicBezTo>
                  <a:pt x="1270188" y="1840047"/>
                  <a:pt x="1268842" y="1800617"/>
                  <a:pt x="1278969" y="1763486"/>
                </a:cubicBezTo>
                <a:cubicBezTo>
                  <a:pt x="1293634" y="1709714"/>
                  <a:pt x="1355437" y="1643207"/>
                  <a:pt x="1376940" y="1600200"/>
                </a:cubicBezTo>
                <a:lnTo>
                  <a:pt x="1409597" y="1534886"/>
                </a:lnTo>
                <a:cubicBezTo>
                  <a:pt x="1404154" y="1426029"/>
                  <a:pt x="1399863" y="1317108"/>
                  <a:pt x="1393269" y="1208314"/>
                </a:cubicBezTo>
                <a:cubicBezTo>
                  <a:pt x="1380274" y="993887"/>
                  <a:pt x="1392553" y="1058496"/>
                  <a:pt x="1360612" y="930728"/>
                </a:cubicBezTo>
                <a:cubicBezTo>
                  <a:pt x="1354936" y="873965"/>
                  <a:pt x="1344834" y="736985"/>
                  <a:pt x="1327955" y="669471"/>
                </a:cubicBezTo>
                <a:cubicBezTo>
                  <a:pt x="1319606" y="636075"/>
                  <a:pt x="1306183" y="604157"/>
                  <a:pt x="1295297" y="571500"/>
                </a:cubicBezTo>
                <a:cubicBezTo>
                  <a:pt x="1295295" y="571495"/>
                  <a:pt x="1262643" y="473532"/>
                  <a:pt x="1262640" y="473528"/>
                </a:cubicBezTo>
                <a:lnTo>
                  <a:pt x="1229983" y="424543"/>
                </a:lnTo>
                <a:cubicBezTo>
                  <a:pt x="1191786" y="233549"/>
                  <a:pt x="1243736" y="414808"/>
                  <a:pt x="1180997" y="310243"/>
                </a:cubicBezTo>
                <a:cubicBezTo>
                  <a:pt x="1172142" y="295484"/>
                  <a:pt x="1178675" y="271261"/>
                  <a:pt x="1164669" y="261257"/>
                </a:cubicBezTo>
                <a:cubicBezTo>
                  <a:pt x="1143266" y="245969"/>
                  <a:pt x="1036298" y="221000"/>
                  <a:pt x="1001383" y="212271"/>
                </a:cubicBezTo>
                <a:cubicBezTo>
                  <a:pt x="965275" y="176163"/>
                  <a:pt x="948873" y="153359"/>
                  <a:pt x="903412" y="130628"/>
                </a:cubicBezTo>
                <a:cubicBezTo>
                  <a:pt x="888017" y="122931"/>
                  <a:pt x="870755" y="119743"/>
                  <a:pt x="854426" y="114300"/>
                </a:cubicBezTo>
                <a:cubicBezTo>
                  <a:pt x="818314" y="78188"/>
                  <a:pt x="801920" y="55390"/>
                  <a:pt x="756455" y="32657"/>
                </a:cubicBezTo>
                <a:cubicBezTo>
                  <a:pt x="733027" y="20943"/>
                  <a:pt x="663086" y="5233"/>
                  <a:pt x="642155" y="0"/>
                </a:cubicBezTo>
                <a:cubicBezTo>
                  <a:pt x="593169" y="5443"/>
                  <a:pt x="541955" y="742"/>
                  <a:pt x="495197" y="16328"/>
                </a:cubicBezTo>
                <a:cubicBezTo>
                  <a:pt x="457962" y="28740"/>
                  <a:pt x="429883" y="59871"/>
                  <a:pt x="397226" y="81643"/>
                </a:cubicBezTo>
                <a:cubicBezTo>
                  <a:pt x="380897" y="92529"/>
                  <a:pt x="366858" y="108094"/>
                  <a:pt x="348240" y="114300"/>
                </a:cubicBezTo>
                <a:cubicBezTo>
                  <a:pt x="294091" y="132349"/>
                  <a:pt x="312861" y="125185"/>
                  <a:pt x="282926" y="130628"/>
                </a:cubicBezTo>
                <a:close/>
              </a:path>
            </a:pathLst>
          </a:cu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19F4577-EE8B-2DF3-33F2-F3784AD86D9F}"/>
              </a:ext>
            </a:extLst>
          </p:cNvPr>
          <p:cNvSpPr txBox="1"/>
          <p:nvPr/>
        </p:nvSpPr>
        <p:spPr>
          <a:xfrm>
            <a:off x="6096000" y="5412124"/>
            <a:ext cx="36166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Residual AC-energy</a:t>
            </a:r>
          </a:p>
          <a:p>
            <a:r>
              <a:rPr lang="en-US" dirty="0"/>
              <a:t>After motion/DC prediction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5A383575-2C65-0B79-5E11-39579B1D715A}"/>
              </a:ext>
            </a:extLst>
          </p:cNvPr>
          <p:cNvCxnSpPr>
            <a:cxnSpLocks/>
            <a:stCxn id="24" idx="0"/>
            <a:endCxn id="23" idx="22"/>
          </p:cNvCxnSpPr>
          <p:nvPr/>
        </p:nvCxnSpPr>
        <p:spPr>
          <a:xfrm flipV="1">
            <a:off x="7904348" y="3886200"/>
            <a:ext cx="390566" cy="1525924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reeform 28">
            <a:extLst>
              <a:ext uri="{FF2B5EF4-FFF2-40B4-BE49-F238E27FC236}">
                <a16:creationId xmlns:a16="http://schemas.microsoft.com/office/drawing/2014/main" id="{D457A245-71C0-9DE0-7DCF-04BBF1FC42F2}"/>
              </a:ext>
            </a:extLst>
          </p:cNvPr>
          <p:cNvSpPr/>
          <p:nvPr/>
        </p:nvSpPr>
        <p:spPr>
          <a:xfrm>
            <a:off x="8875280" y="1812471"/>
            <a:ext cx="1695995" cy="2204358"/>
          </a:xfrm>
          <a:custGeom>
            <a:avLst/>
            <a:gdLst>
              <a:gd name="connsiteX0" fmla="*/ 529977 w 1695995"/>
              <a:gd name="connsiteY0" fmla="*/ 32658 h 2204358"/>
              <a:gd name="connsiteX1" fmla="*/ 105434 w 1695995"/>
              <a:gd name="connsiteY1" fmla="*/ 97972 h 2204358"/>
              <a:gd name="connsiteX2" fmla="*/ 56449 w 1695995"/>
              <a:gd name="connsiteY2" fmla="*/ 130629 h 2204358"/>
              <a:gd name="connsiteX3" fmla="*/ 56449 w 1695995"/>
              <a:gd name="connsiteY3" fmla="*/ 1273629 h 2204358"/>
              <a:gd name="connsiteX4" fmla="*/ 89106 w 1695995"/>
              <a:gd name="connsiteY4" fmla="*/ 1322615 h 2204358"/>
              <a:gd name="connsiteX5" fmla="*/ 121763 w 1695995"/>
              <a:gd name="connsiteY5" fmla="*/ 1404258 h 2204358"/>
              <a:gd name="connsiteX6" fmla="*/ 154420 w 1695995"/>
              <a:gd name="connsiteY6" fmla="*/ 1469572 h 2204358"/>
              <a:gd name="connsiteX7" fmla="*/ 187077 w 1695995"/>
              <a:gd name="connsiteY7" fmla="*/ 1583872 h 2204358"/>
              <a:gd name="connsiteX8" fmla="*/ 219734 w 1695995"/>
              <a:gd name="connsiteY8" fmla="*/ 1632858 h 2204358"/>
              <a:gd name="connsiteX9" fmla="*/ 236063 w 1695995"/>
              <a:gd name="connsiteY9" fmla="*/ 1959429 h 2204358"/>
              <a:gd name="connsiteX10" fmla="*/ 252391 w 1695995"/>
              <a:gd name="connsiteY10" fmla="*/ 2008415 h 2204358"/>
              <a:gd name="connsiteX11" fmla="*/ 268720 w 1695995"/>
              <a:gd name="connsiteY11" fmla="*/ 2090058 h 2204358"/>
              <a:gd name="connsiteX12" fmla="*/ 415677 w 1695995"/>
              <a:gd name="connsiteY12" fmla="*/ 2139043 h 2204358"/>
              <a:gd name="connsiteX13" fmla="*/ 464663 w 1695995"/>
              <a:gd name="connsiteY13" fmla="*/ 2171700 h 2204358"/>
              <a:gd name="connsiteX14" fmla="*/ 562634 w 1695995"/>
              <a:gd name="connsiteY14" fmla="*/ 2204358 h 2204358"/>
              <a:gd name="connsiteX15" fmla="*/ 856549 w 1695995"/>
              <a:gd name="connsiteY15" fmla="*/ 2188029 h 2204358"/>
              <a:gd name="connsiteX16" fmla="*/ 938191 w 1695995"/>
              <a:gd name="connsiteY16" fmla="*/ 2155372 h 2204358"/>
              <a:gd name="connsiteX17" fmla="*/ 1019834 w 1695995"/>
              <a:gd name="connsiteY17" fmla="*/ 2139043 h 2204358"/>
              <a:gd name="connsiteX18" fmla="*/ 1085149 w 1695995"/>
              <a:gd name="connsiteY18" fmla="*/ 2122715 h 2204358"/>
              <a:gd name="connsiteX19" fmla="*/ 1444377 w 1695995"/>
              <a:gd name="connsiteY19" fmla="*/ 2090058 h 2204358"/>
              <a:gd name="connsiteX20" fmla="*/ 1542349 w 1695995"/>
              <a:gd name="connsiteY20" fmla="*/ 1943100 h 2204358"/>
              <a:gd name="connsiteX21" fmla="*/ 1575006 w 1695995"/>
              <a:gd name="connsiteY21" fmla="*/ 1894115 h 2204358"/>
              <a:gd name="connsiteX22" fmla="*/ 1623991 w 1695995"/>
              <a:gd name="connsiteY22" fmla="*/ 1747158 h 2204358"/>
              <a:gd name="connsiteX23" fmla="*/ 1640320 w 1695995"/>
              <a:gd name="connsiteY23" fmla="*/ 1273629 h 2204358"/>
              <a:gd name="connsiteX24" fmla="*/ 1640320 w 1695995"/>
              <a:gd name="connsiteY24" fmla="*/ 669472 h 2204358"/>
              <a:gd name="connsiteX25" fmla="*/ 1477034 w 1695995"/>
              <a:gd name="connsiteY25" fmla="*/ 457200 h 2204358"/>
              <a:gd name="connsiteX26" fmla="*/ 1428049 w 1695995"/>
              <a:gd name="connsiteY26" fmla="*/ 342900 h 2204358"/>
              <a:gd name="connsiteX27" fmla="*/ 1395391 w 1695995"/>
              <a:gd name="connsiteY27" fmla="*/ 293915 h 2204358"/>
              <a:gd name="connsiteX28" fmla="*/ 1346406 w 1695995"/>
              <a:gd name="connsiteY28" fmla="*/ 195943 h 2204358"/>
              <a:gd name="connsiteX29" fmla="*/ 1215777 w 1695995"/>
              <a:gd name="connsiteY29" fmla="*/ 163286 h 2204358"/>
              <a:gd name="connsiteX30" fmla="*/ 1068820 w 1695995"/>
              <a:gd name="connsiteY30" fmla="*/ 81643 h 2204358"/>
              <a:gd name="connsiteX31" fmla="*/ 921863 w 1695995"/>
              <a:gd name="connsiteY31" fmla="*/ 16329 h 2204358"/>
              <a:gd name="connsiteX32" fmla="*/ 872877 w 1695995"/>
              <a:gd name="connsiteY32" fmla="*/ 0 h 2204358"/>
              <a:gd name="connsiteX33" fmla="*/ 725920 w 1695995"/>
              <a:gd name="connsiteY33" fmla="*/ 16329 h 2204358"/>
              <a:gd name="connsiteX34" fmla="*/ 676934 w 1695995"/>
              <a:gd name="connsiteY34" fmla="*/ 32658 h 2204358"/>
              <a:gd name="connsiteX35" fmla="*/ 611620 w 1695995"/>
              <a:gd name="connsiteY35" fmla="*/ 48986 h 2204358"/>
              <a:gd name="connsiteX36" fmla="*/ 529977 w 1695995"/>
              <a:gd name="connsiteY36" fmla="*/ 32658 h 2204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695995" h="2204358">
                <a:moveTo>
                  <a:pt x="529977" y="32658"/>
                </a:moveTo>
                <a:cubicBezTo>
                  <a:pt x="445613" y="40822"/>
                  <a:pt x="283578" y="16997"/>
                  <a:pt x="105434" y="97972"/>
                </a:cubicBezTo>
                <a:cubicBezTo>
                  <a:pt x="87569" y="106093"/>
                  <a:pt x="72777" y="119743"/>
                  <a:pt x="56449" y="130629"/>
                </a:cubicBezTo>
                <a:cubicBezTo>
                  <a:pt x="-45360" y="537853"/>
                  <a:pt x="13234" y="279686"/>
                  <a:pt x="56449" y="1273629"/>
                </a:cubicBezTo>
                <a:cubicBezTo>
                  <a:pt x="57301" y="1293235"/>
                  <a:pt x="80330" y="1305062"/>
                  <a:pt x="89106" y="1322615"/>
                </a:cubicBezTo>
                <a:cubicBezTo>
                  <a:pt x="102214" y="1348831"/>
                  <a:pt x="109859" y="1377474"/>
                  <a:pt x="121763" y="1404258"/>
                </a:cubicBezTo>
                <a:cubicBezTo>
                  <a:pt x="131649" y="1426501"/>
                  <a:pt x="145873" y="1446781"/>
                  <a:pt x="154420" y="1469572"/>
                </a:cubicBezTo>
                <a:cubicBezTo>
                  <a:pt x="170111" y="1511415"/>
                  <a:pt x="167343" y="1544404"/>
                  <a:pt x="187077" y="1583872"/>
                </a:cubicBezTo>
                <a:cubicBezTo>
                  <a:pt x="195853" y="1601425"/>
                  <a:pt x="208848" y="1616529"/>
                  <a:pt x="219734" y="1632858"/>
                </a:cubicBezTo>
                <a:cubicBezTo>
                  <a:pt x="225177" y="1741715"/>
                  <a:pt x="226621" y="1850846"/>
                  <a:pt x="236063" y="1959429"/>
                </a:cubicBezTo>
                <a:cubicBezTo>
                  <a:pt x="237554" y="1976576"/>
                  <a:pt x="248217" y="1991717"/>
                  <a:pt x="252391" y="2008415"/>
                </a:cubicBezTo>
                <a:cubicBezTo>
                  <a:pt x="259122" y="2035340"/>
                  <a:pt x="254950" y="2065961"/>
                  <a:pt x="268720" y="2090058"/>
                </a:cubicBezTo>
                <a:cubicBezTo>
                  <a:pt x="292888" y="2132352"/>
                  <a:pt x="386690" y="2134212"/>
                  <a:pt x="415677" y="2139043"/>
                </a:cubicBezTo>
                <a:cubicBezTo>
                  <a:pt x="432006" y="2149929"/>
                  <a:pt x="446730" y="2163730"/>
                  <a:pt x="464663" y="2171700"/>
                </a:cubicBezTo>
                <a:cubicBezTo>
                  <a:pt x="496120" y="2185681"/>
                  <a:pt x="562634" y="2204358"/>
                  <a:pt x="562634" y="2204358"/>
                </a:cubicBezTo>
                <a:cubicBezTo>
                  <a:pt x="660606" y="2198915"/>
                  <a:pt x="759250" y="2200720"/>
                  <a:pt x="856549" y="2188029"/>
                </a:cubicBezTo>
                <a:cubicBezTo>
                  <a:pt x="885613" y="2184238"/>
                  <a:pt x="910117" y="2163794"/>
                  <a:pt x="938191" y="2155372"/>
                </a:cubicBezTo>
                <a:cubicBezTo>
                  <a:pt x="964774" y="2147397"/>
                  <a:pt x="992742" y="2145063"/>
                  <a:pt x="1019834" y="2139043"/>
                </a:cubicBezTo>
                <a:cubicBezTo>
                  <a:pt x="1041741" y="2134175"/>
                  <a:pt x="1063013" y="2126404"/>
                  <a:pt x="1085149" y="2122715"/>
                </a:cubicBezTo>
                <a:cubicBezTo>
                  <a:pt x="1201279" y="2103360"/>
                  <a:pt x="1329216" y="2098284"/>
                  <a:pt x="1444377" y="2090058"/>
                </a:cubicBezTo>
                <a:lnTo>
                  <a:pt x="1542349" y="1943100"/>
                </a:lnTo>
                <a:cubicBezTo>
                  <a:pt x="1553235" y="1926772"/>
                  <a:pt x="1567718" y="1912336"/>
                  <a:pt x="1575006" y="1894115"/>
                </a:cubicBezTo>
                <a:cubicBezTo>
                  <a:pt x="1615997" y="1791636"/>
                  <a:pt x="1600554" y="1840908"/>
                  <a:pt x="1623991" y="1747158"/>
                </a:cubicBezTo>
                <a:cubicBezTo>
                  <a:pt x="1629434" y="1589315"/>
                  <a:pt x="1631559" y="1431323"/>
                  <a:pt x="1640320" y="1273629"/>
                </a:cubicBezTo>
                <a:cubicBezTo>
                  <a:pt x="1656385" y="984463"/>
                  <a:pt x="1757134" y="1253539"/>
                  <a:pt x="1640320" y="669472"/>
                </a:cubicBezTo>
                <a:cubicBezTo>
                  <a:pt x="1608630" y="511021"/>
                  <a:pt x="1539684" y="544909"/>
                  <a:pt x="1477034" y="457200"/>
                </a:cubicBezTo>
                <a:cubicBezTo>
                  <a:pt x="1420398" y="377910"/>
                  <a:pt x="1463587" y="413975"/>
                  <a:pt x="1428049" y="342900"/>
                </a:cubicBezTo>
                <a:cubicBezTo>
                  <a:pt x="1419273" y="325347"/>
                  <a:pt x="1406277" y="310243"/>
                  <a:pt x="1395391" y="293915"/>
                </a:cubicBezTo>
                <a:cubicBezTo>
                  <a:pt x="1384635" y="261645"/>
                  <a:pt x="1375182" y="218964"/>
                  <a:pt x="1346406" y="195943"/>
                </a:cubicBezTo>
                <a:cubicBezTo>
                  <a:pt x="1329167" y="182152"/>
                  <a:pt x="1220652" y="164748"/>
                  <a:pt x="1215777" y="163286"/>
                </a:cubicBezTo>
                <a:cubicBezTo>
                  <a:pt x="1126428" y="136481"/>
                  <a:pt x="1141276" y="133398"/>
                  <a:pt x="1068820" y="81643"/>
                </a:cubicBezTo>
                <a:cubicBezTo>
                  <a:pt x="1000897" y="33126"/>
                  <a:pt x="1021428" y="49518"/>
                  <a:pt x="921863" y="16329"/>
                </a:cubicBezTo>
                <a:lnTo>
                  <a:pt x="872877" y="0"/>
                </a:lnTo>
                <a:cubicBezTo>
                  <a:pt x="823891" y="5443"/>
                  <a:pt x="774536" y="8226"/>
                  <a:pt x="725920" y="16329"/>
                </a:cubicBezTo>
                <a:cubicBezTo>
                  <a:pt x="708942" y="19159"/>
                  <a:pt x="693484" y="27930"/>
                  <a:pt x="676934" y="32658"/>
                </a:cubicBezTo>
                <a:cubicBezTo>
                  <a:pt x="655356" y="38823"/>
                  <a:pt x="633527" y="44118"/>
                  <a:pt x="611620" y="48986"/>
                </a:cubicBezTo>
                <a:cubicBezTo>
                  <a:pt x="533336" y="66382"/>
                  <a:pt x="614341" y="24494"/>
                  <a:pt x="529977" y="32658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A81AA04-F547-EE53-3B54-F10325209239}"/>
              </a:ext>
            </a:extLst>
          </p:cNvPr>
          <p:cNvSpPr txBox="1"/>
          <p:nvPr/>
        </p:nvSpPr>
        <p:spPr>
          <a:xfrm>
            <a:off x="9551963" y="4488598"/>
            <a:ext cx="22493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Estimated bits to</a:t>
            </a:r>
          </a:p>
          <a:p>
            <a:r>
              <a:rPr lang="en-US" dirty="0"/>
              <a:t>code a frame 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40090544-E9FC-F6A6-B6D3-29858F80BCDD}"/>
              </a:ext>
            </a:extLst>
          </p:cNvPr>
          <p:cNvCxnSpPr>
            <a:cxnSpLocks/>
            <a:stCxn id="30" idx="0"/>
          </p:cNvCxnSpPr>
          <p:nvPr/>
        </p:nvCxnSpPr>
        <p:spPr>
          <a:xfrm flipH="1" flipV="1">
            <a:off x="10103262" y="3886200"/>
            <a:ext cx="573368" cy="6023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187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11" grpId="0" animBg="1"/>
      <p:bldP spid="12" grpId="0"/>
      <p:bldP spid="17" grpId="0" animBg="1"/>
      <p:bldP spid="18" grpId="0"/>
      <p:bldP spid="23" grpId="0" animBg="1"/>
      <p:bldP spid="24" grpId="0"/>
      <p:bldP spid="29" grpId="0" animBg="1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>
            <a:extLst>
              <a:ext uri="{FF2B5EF4-FFF2-40B4-BE49-F238E27FC236}">
                <a16:creationId xmlns:a16="http://schemas.microsoft.com/office/drawing/2014/main" id="{98FA4F72-7F2A-4E4E-E173-A619833F58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399" y="21771"/>
            <a:ext cx="103632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Accuracy</a:t>
            </a:r>
          </a:p>
        </p:txBody>
      </p:sp>
      <p:pic>
        <p:nvPicPr>
          <p:cNvPr id="4" name="Picture 3" descr="Chart, scatter chart&#10;&#10;Description automatically generated">
            <a:extLst>
              <a:ext uri="{FF2B5EF4-FFF2-40B4-BE49-F238E27FC236}">
                <a16:creationId xmlns:a16="http://schemas.microsoft.com/office/drawing/2014/main" id="{E8A0F304-B687-272E-980A-8F9803B3B6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0354" y="968829"/>
            <a:ext cx="9607245" cy="58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42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>
            <a:extLst>
              <a:ext uri="{FF2B5EF4-FFF2-40B4-BE49-F238E27FC236}">
                <a16:creationId xmlns:a16="http://schemas.microsoft.com/office/drawing/2014/main" id="{98FA4F72-7F2A-4E4E-E173-A619833F58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Future work</a:t>
            </a:r>
          </a:p>
        </p:txBody>
      </p:sp>
      <p:sp>
        <p:nvSpPr>
          <p:cNvPr id="30722" name="Rectangle 3">
            <a:extLst>
              <a:ext uri="{FF2B5EF4-FFF2-40B4-BE49-F238E27FC236}">
                <a16:creationId xmlns:a16="http://schemas.microsoft.com/office/drawing/2014/main" id="{45320FEA-A0F2-24DE-0825-BCE914F3A0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Report Motion Vector statistics per frame (average, variance)</a:t>
            </a:r>
          </a:p>
          <a:p>
            <a:pPr eaLnBrk="1" hangingPunct="1"/>
            <a:r>
              <a:rPr lang="en-US" altLang="en-US" dirty="0"/>
              <a:t>Improve bit estimation (through ML)</a:t>
            </a:r>
          </a:p>
          <a:p>
            <a:pPr eaLnBrk="1" hangingPunct="1"/>
            <a:r>
              <a:rPr lang="en-US" altLang="en-US" dirty="0"/>
              <a:t>Frame-level multi-threading</a:t>
            </a:r>
          </a:p>
          <a:p>
            <a:pPr eaLnBrk="1" hangingPunct="1"/>
            <a:r>
              <a:rPr lang="en-US" altLang="en-US" dirty="0"/>
              <a:t>AVX/AVX2/ARM-NEON acceleration</a:t>
            </a:r>
          </a:p>
          <a:p>
            <a:pPr eaLnBrk="1" hangingPunct="1"/>
            <a:r>
              <a:rPr lang="en-US" altLang="en-US" dirty="0"/>
              <a:t>Interface with MATLAB/Python</a:t>
            </a:r>
          </a:p>
          <a:p>
            <a:pPr eaLnBrk="1" hangingPunct="1"/>
            <a:r>
              <a:rPr lang="en-US" altLang="en-US" dirty="0"/>
              <a:t>Add DCT-domain estimation (using VCA features)</a:t>
            </a:r>
          </a:p>
        </p:txBody>
      </p:sp>
    </p:spTree>
    <p:extLst>
      <p:ext uri="{BB962C8B-B14F-4D97-AF65-F5344CB8AC3E}">
        <p14:creationId xmlns:p14="http://schemas.microsoft.com/office/powerpoint/2010/main" val="30272004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3262</TotalTime>
  <Words>419</Words>
  <Application>Microsoft Macintosh PowerPoint</Application>
  <PresentationFormat>Widescreen</PresentationFormat>
  <Paragraphs>79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Times New Roman</vt:lpstr>
      <vt:lpstr>Arial</vt:lpstr>
      <vt:lpstr>Calibri</vt:lpstr>
      <vt:lpstr>Wingdings</vt:lpstr>
      <vt:lpstr>Gulim</vt:lpstr>
      <vt:lpstr>Default Design</vt:lpstr>
      <vt:lpstr>Motion search: a video encoding complexity proxy</vt:lpstr>
      <vt:lpstr>MPEG Video encoding process</vt:lpstr>
      <vt:lpstr>Features</vt:lpstr>
      <vt:lpstr>Software</vt:lpstr>
      <vt:lpstr>Usage</vt:lpstr>
      <vt:lpstr>Performance (1080p)</vt:lpstr>
      <vt:lpstr>Understanding the results</vt:lpstr>
      <vt:lpstr>Accuracy</vt:lpstr>
      <vt:lpstr>Future 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Ioannis Katsavounidis</cp:lastModifiedBy>
  <cp:revision>37</cp:revision>
  <dcterms:created xsi:type="dcterms:W3CDTF">1601-01-01T00:00:00Z</dcterms:created>
  <dcterms:modified xsi:type="dcterms:W3CDTF">2022-12-13T11:06:32Z</dcterms:modified>
</cp:coreProperties>
</file>